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6"/>
  </p:notesMasterIdLst>
  <p:handoutMasterIdLst>
    <p:handoutMasterId r:id="rId7"/>
  </p:handoutMasterIdLst>
  <p:sldIdLst>
    <p:sldId id="256" r:id="rId5"/>
  </p:sldIdLst>
  <p:sldSz cx="11307763" cy="20105688"/>
  <p:notesSz cx="6858000" cy="9144000"/>
  <p:defaultTextStyle>
    <a:lvl1pPr algn="ctr" defTabSz="1104660">
      <a:defRPr sz="5483">
        <a:uFill>
          <a:solidFill/>
        </a:uFill>
        <a:latin typeface="+mn-lt"/>
        <a:ea typeface="+mn-ea"/>
        <a:cs typeface="+mn-cs"/>
        <a:sym typeface="Helvetica"/>
      </a:defRPr>
    </a:lvl1pPr>
    <a:lvl2pPr indent="324195" algn="ctr" defTabSz="1104660">
      <a:defRPr sz="5483">
        <a:uFill>
          <a:solidFill/>
        </a:uFill>
        <a:latin typeface="+mn-lt"/>
        <a:ea typeface="+mn-ea"/>
        <a:cs typeface="+mn-cs"/>
        <a:sym typeface="Helvetica"/>
      </a:defRPr>
    </a:lvl2pPr>
    <a:lvl3pPr indent="648387" algn="ctr" defTabSz="1104660">
      <a:defRPr sz="5483">
        <a:uFill>
          <a:solidFill/>
        </a:uFill>
        <a:latin typeface="+mn-lt"/>
        <a:ea typeface="+mn-ea"/>
        <a:cs typeface="+mn-cs"/>
        <a:sym typeface="Helvetica"/>
      </a:defRPr>
    </a:lvl3pPr>
    <a:lvl4pPr indent="972581" algn="ctr" defTabSz="1104660">
      <a:defRPr sz="5483">
        <a:uFill>
          <a:solidFill/>
        </a:uFill>
        <a:latin typeface="+mn-lt"/>
        <a:ea typeface="+mn-ea"/>
        <a:cs typeface="+mn-cs"/>
        <a:sym typeface="Helvetica"/>
      </a:defRPr>
    </a:lvl4pPr>
    <a:lvl5pPr indent="1296774" algn="ctr" defTabSz="1104660">
      <a:defRPr sz="5483">
        <a:uFill>
          <a:solidFill/>
        </a:uFill>
        <a:latin typeface="+mn-lt"/>
        <a:ea typeface="+mn-ea"/>
        <a:cs typeface="+mn-cs"/>
        <a:sym typeface="Helvetica"/>
      </a:defRPr>
    </a:lvl5pPr>
    <a:lvl6pPr algn="ctr" defTabSz="1104660">
      <a:defRPr sz="5483">
        <a:uFill>
          <a:solidFill/>
        </a:uFill>
        <a:latin typeface="+mn-lt"/>
        <a:ea typeface="+mn-ea"/>
        <a:cs typeface="+mn-cs"/>
        <a:sym typeface="Helvetica"/>
      </a:defRPr>
    </a:lvl6pPr>
    <a:lvl7pPr algn="ctr" defTabSz="1104660">
      <a:defRPr sz="5483">
        <a:uFill>
          <a:solidFill/>
        </a:uFill>
        <a:latin typeface="+mn-lt"/>
        <a:ea typeface="+mn-ea"/>
        <a:cs typeface="+mn-cs"/>
        <a:sym typeface="Helvetica"/>
      </a:defRPr>
    </a:lvl7pPr>
    <a:lvl8pPr algn="ctr" defTabSz="1104660">
      <a:defRPr sz="5483">
        <a:uFill>
          <a:solidFill/>
        </a:uFill>
        <a:latin typeface="+mn-lt"/>
        <a:ea typeface="+mn-ea"/>
        <a:cs typeface="+mn-cs"/>
        <a:sym typeface="Helvetica"/>
      </a:defRPr>
    </a:lvl8pPr>
    <a:lvl9pPr algn="ctr" defTabSz="1104660">
      <a:defRPr sz="5483">
        <a:uFill>
          <a:solidFill/>
        </a:uFill>
        <a:latin typeface="+mn-lt"/>
        <a:ea typeface="+mn-ea"/>
        <a:cs typeface="+mn-cs"/>
        <a:sym typeface="Helvetica"/>
      </a:defRPr>
    </a:lvl9pPr>
  </p:defaultTextStyle>
  <p:extLst>
    <p:ext uri="{EFAFB233-063F-42B5-8137-9DF3F51BA10A}">
      <p15:sldGuideLst xmlns:p15="http://schemas.microsoft.com/office/powerpoint/2012/main">
        <p15:guide id="1" orient="horz" pos="3409" userDrawn="1">
          <p15:clr>
            <a:srgbClr val="A4A3A4"/>
          </p15:clr>
        </p15:guide>
        <p15:guide id="2" pos="365" userDrawn="1">
          <p15:clr>
            <a:srgbClr val="A4A3A4"/>
          </p15:clr>
        </p15:guide>
        <p15:guide id="3" pos="6674" userDrawn="1">
          <p15:clr>
            <a:srgbClr val="A4A3A4"/>
          </p15:clr>
        </p15:guide>
        <p15:guide id="4" orient="horz" pos="4116" userDrawn="1">
          <p15:clr>
            <a:srgbClr val="A4A3A4"/>
          </p15:clr>
        </p15:guide>
        <p15:guide id="5" orient="horz" pos="11473" userDrawn="1">
          <p15:clr>
            <a:srgbClr val="A4A3A4"/>
          </p15:clr>
        </p15:guide>
        <p15:guide id="6" orient="horz" pos="12184" userDrawn="1">
          <p15:clr>
            <a:srgbClr val="A4A3A4"/>
          </p15:clr>
        </p15:guide>
        <p15:guide id="7" orient="horz" pos="661" userDrawn="1">
          <p15:clr>
            <a:srgbClr val="A4A3A4"/>
          </p15:clr>
        </p15:guide>
        <p15:guide id="8" pos="1991" userDrawn="1">
          <p15:clr>
            <a:srgbClr val="A4A3A4"/>
          </p15:clr>
        </p15:guide>
        <p15:guide id="9" pos="3617" userDrawn="1">
          <p15:clr>
            <a:srgbClr val="A4A3A4"/>
          </p15:clr>
        </p15:guide>
        <p15:guide id="10" pos="5245" userDrawn="1">
          <p15:clr>
            <a:srgbClr val="A4A3A4"/>
          </p15:clr>
        </p15:guide>
        <p15:guide id="11" pos="1794" userDrawn="1">
          <p15:clr>
            <a:srgbClr val="A4A3A4"/>
          </p15:clr>
        </p15:guide>
        <p15:guide id="12" pos="3422" userDrawn="1">
          <p15:clr>
            <a:srgbClr val="A4A3A4"/>
          </p15:clr>
        </p15:guide>
        <p15:guide id="13" pos="5048"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6275346-CAF3-0AF7-ADD8-81FC29F22B6E}" name="Chien, Jo" initials="AC" userId="S::jo.chien@ucsf.edu::36ff9107-1926-4f83-a6c3-966ea1add5ea" providerId="AD"/>
  <p188:author id="{784614AE-7043-A407-E1B0-EB7C1B1110C0}" name="David Portman" initials="DP" userId="S::dportman@sermonixpharma.com::6dee9e1a-cbfc-412f-bb3f-46ac722cb3a5" providerId="AD"/>
  <p188:author id="{95EB05B9-2219-B49F-FB38-48029E78355E}" name="Nicole Neuman" initials="NN" userId="S::nneuman@mjhlifesciences.com::3e2801c7-a86a-473c-a5ee-5edc05ba3e41"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A2772FB-4DF7-4FC1-9824-E994EBC36786}" v="2" dt="2023-02-14T15:43:08.031"/>
  </p1510:revLst>
</p1510:revInfo>
</file>

<file path=ppt/tableStyles.xml><?xml version="1.0" encoding="utf-8"?>
<a:tblStyleLst xmlns:a="http://schemas.openxmlformats.org/drawingml/2006/main" def="{5940675A-B579-460E-94D1-54222C63F5DA}">
  <a:tblStyle styleId="{4C3C2611-4C71-4FC5-86AE-919BDF0F9419}" styleName="">
    <a:tblBg/>
    <a:wholeTbl>
      <a:tcTxStyle b="on" i="on">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D2E8"/>
          </a:solidFill>
        </a:fill>
      </a:tcStyle>
    </a:wholeTbl>
    <a:band2H>
      <a:tcTxStyle/>
      <a:tcStyle>
        <a:tcBdr/>
        <a:fill>
          <a:solidFill>
            <a:srgbClr val="E6EAF4"/>
          </a:solidFill>
        </a:fill>
      </a:tcStyle>
    </a:band2H>
    <a:firstCol>
      <a:tcTxStyle b="on" i="on">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365C0"/>
          </a:solidFill>
        </a:fill>
      </a:tcStyle>
    </a:firstCol>
    <a:lastRow>
      <a:tcTxStyle b="on" i="on">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365C0"/>
          </a:solidFill>
        </a:fill>
      </a:tcStyle>
    </a:lastRow>
    <a:firstRow>
      <a:tcTxStyle b="on" i="on">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365C0"/>
          </a:solidFill>
        </a:fill>
      </a:tcStyle>
    </a:firstRow>
  </a:tblStyle>
  <a:tblStyle styleId="{C7B018BB-80A7-4F77-B60F-C8B233D01FF8}" styleName="">
    <a:tblBg/>
    <a:wholeTbl>
      <a:tcTxStyle b="on" i="on">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FFFF"/>
          </a:solidFill>
        </a:fill>
      </a:tcStyle>
    </a:wholeTbl>
    <a:band2H>
      <a:tcTxStyle/>
      <a:tcStyle>
        <a:tcBdr/>
        <a:fill>
          <a:solidFill>
            <a:srgbClr val="FFFFFF"/>
          </a:solidFill>
        </a:fill>
      </a:tcStyle>
    </a:band2H>
    <a:firstCol>
      <a:tcTxStyle b="on" i="on">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FFFF"/>
          </a:solidFill>
        </a:fill>
      </a:tcStyle>
    </a:firstCol>
    <a:lastRow>
      <a:tcTxStyle b="on" i="on">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FFFF"/>
          </a:solidFill>
        </a:fill>
      </a:tcStyle>
    </a:lastRow>
    <a:firstRow>
      <a:tcTxStyle b="on" i="on">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FFFF"/>
          </a:solidFill>
        </a:fill>
      </a:tcStyle>
    </a:firstRow>
  </a:tblStyle>
  <a:tblStyle styleId="{EEE7283C-3CF3-47DC-8721-378D4A62B228}" styleName="">
    <a:tblBg/>
    <a:wholeTbl>
      <a:tcTxStyle b="on" i="on">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D6CB"/>
          </a:solidFill>
        </a:fill>
      </a:tcStyle>
    </a:wholeTbl>
    <a:band2H>
      <a:tcTxStyle/>
      <a:tcStyle>
        <a:tcBdr/>
        <a:fill>
          <a:solidFill>
            <a:srgbClr val="E6ECE7"/>
          </a:solidFill>
        </a:fill>
      </a:tcStyle>
    </a:band2H>
    <a:firstCol>
      <a:tcTxStyle b="on" i="on">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7B27"/>
          </a:solidFill>
        </a:fill>
      </a:tcStyle>
    </a:firstCol>
    <a:lastRow>
      <a:tcTxStyle b="on" i="on">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7B27"/>
          </a:solidFill>
        </a:fill>
      </a:tcStyle>
    </a:lastRow>
    <a:firstRow>
      <a:tcTxStyle b="on" i="on">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7B27"/>
          </a:solidFill>
        </a:fill>
      </a:tcStyle>
    </a:firstRow>
  </a:tblStyle>
  <a:tblStyle styleId="{CF821DB8-F4EB-4A41-A1BA-3FCAFE7338EE}" styleName="">
    <a:tblBg/>
    <a:wholeTbl>
      <a:tcTxStyle b="on" i="on">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365C0"/>
          </a:solidFill>
        </a:fill>
      </a:tcStyle>
    </a:firstCol>
    <a:lastRow>
      <a:tcTxStyle b="on" i="on">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n">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0365C0"/>
          </a:solidFill>
        </a:fill>
      </a:tcStyle>
    </a:firstRow>
  </a:tblStyle>
  <a:tblStyle styleId="{33BA23B1-9221-436E-865A-0063620EA4FD}" styleName="">
    <a:tblBg/>
    <a:wholeTbl>
      <a:tcTxStyle b="on" i="on">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n">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fill>
      </a:tcStyle>
    </a:firstCol>
    <a:lastRow>
      <a:tcTxStyle b="on" i="on">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fill>
      </a:tcStyle>
    </a:lastRow>
    <a:firstRow>
      <a:tcTxStyle b="on" i="on">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fill>
      </a:tcStyle>
    </a:firstRow>
  </a:tblStyle>
  <a:tblStyle styleId="{2708684C-4D16-4618-839F-0558EEFCDFE6}" styleName="">
    <a:tblBg/>
    <a:wholeTbl>
      <a:tcTxStyle b="on" i="on">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n">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n">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n">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124"/>
    <p:restoredTop sz="96327" autoAdjust="0"/>
  </p:normalViewPr>
  <p:slideViewPr>
    <p:cSldViewPr snapToGrid="0" snapToObjects="1">
      <p:cViewPr>
        <p:scale>
          <a:sx n="100" d="100"/>
          <a:sy n="100" d="100"/>
        </p:scale>
        <p:origin x="144" y="-9090"/>
      </p:cViewPr>
      <p:guideLst>
        <p:guide orient="horz" pos="3409"/>
        <p:guide pos="365"/>
        <p:guide pos="6674"/>
        <p:guide orient="horz" pos="4116"/>
        <p:guide orient="horz" pos="11473"/>
        <p:guide orient="horz" pos="12184"/>
        <p:guide orient="horz" pos="661"/>
        <p:guide pos="1991"/>
        <p:guide pos="3617"/>
        <p:guide pos="5245"/>
        <p:guide pos="1794"/>
        <p:guide pos="3422"/>
        <p:guide pos="5048"/>
      </p:guideLst>
    </p:cSldViewPr>
  </p:slideViewPr>
  <p:notesTextViewPr>
    <p:cViewPr>
      <p:scale>
        <a:sx n="3" d="2"/>
        <a:sy n="3" d="2"/>
      </p:scale>
      <p:origin x="0" y="0"/>
    </p:cViewPr>
  </p:notesTextViewPr>
  <p:notesViewPr>
    <p:cSldViewPr snapToGrid="0" snapToObjects="1" showGuides="1">
      <p:cViewPr varScale="1">
        <p:scale>
          <a:sx n="97" d="100"/>
          <a:sy n="97" d="100"/>
        </p:scale>
        <p:origin x="4328" y="20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 Id="rId14"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cole Neuman" userId="3e2801c7-a86a-473c-a5ee-5edc05ba3e41" providerId="ADAL" clId="{0A2772FB-4DF7-4FC1-9824-E994EBC36786}"/>
    <pc:docChg chg="modSld">
      <pc:chgData name="Nicole Neuman" userId="3e2801c7-a86a-473c-a5ee-5edc05ba3e41" providerId="ADAL" clId="{0A2772FB-4DF7-4FC1-9824-E994EBC36786}" dt="2023-02-14T15:51:50.325" v="119" actId="2"/>
      <pc:docMkLst>
        <pc:docMk/>
      </pc:docMkLst>
      <pc:sldChg chg="modSp mod delCm modCm">
        <pc:chgData name="Nicole Neuman" userId="3e2801c7-a86a-473c-a5ee-5edc05ba3e41" providerId="ADAL" clId="{0A2772FB-4DF7-4FC1-9824-E994EBC36786}" dt="2023-02-14T15:51:50.325" v="119" actId="2"/>
        <pc:sldMkLst>
          <pc:docMk/>
          <pc:sldMk cId="0" sldId="256"/>
        </pc:sldMkLst>
        <pc:spChg chg="mod">
          <ac:chgData name="Nicole Neuman" userId="3e2801c7-a86a-473c-a5ee-5edc05ba3e41" providerId="ADAL" clId="{0A2772FB-4DF7-4FC1-9824-E994EBC36786}" dt="2023-02-14T15:44:53.072" v="101" actId="207"/>
          <ac:spMkLst>
            <pc:docMk/>
            <pc:sldMk cId="0" sldId="256"/>
            <ac:spMk id="5" creationId="{DE5BF49F-BD05-52BE-E906-6338FE1FB9D2}"/>
          </ac:spMkLst>
        </pc:spChg>
        <pc:spChg chg="mod">
          <ac:chgData name="Nicole Neuman" userId="3e2801c7-a86a-473c-a5ee-5edc05ba3e41" providerId="ADAL" clId="{0A2772FB-4DF7-4FC1-9824-E994EBC36786}" dt="2023-02-14T15:40:57.174" v="86" actId="20577"/>
          <ac:spMkLst>
            <pc:docMk/>
            <pc:sldMk cId="0" sldId="256"/>
            <ac:spMk id="37" creationId="{E72FF038-6B28-B129-D8AD-396C10174FB5}"/>
          </ac:spMkLst>
        </pc:spChg>
        <pc:spChg chg="mod">
          <ac:chgData name="Nicole Neuman" userId="3e2801c7-a86a-473c-a5ee-5edc05ba3e41" providerId="ADAL" clId="{0A2772FB-4DF7-4FC1-9824-E994EBC36786}" dt="2023-02-14T15:38:59.656" v="73" actId="20577"/>
          <ac:spMkLst>
            <pc:docMk/>
            <pc:sldMk cId="0" sldId="256"/>
            <ac:spMk id="40" creationId="{42D9AEDE-A24D-5F6A-70F8-EFA165F96C57}"/>
          </ac:spMkLst>
        </pc:spChg>
        <pc:spChg chg="mod">
          <ac:chgData name="Nicole Neuman" userId="3e2801c7-a86a-473c-a5ee-5edc05ba3e41" providerId="ADAL" clId="{0A2772FB-4DF7-4FC1-9824-E994EBC36786}" dt="2023-02-14T15:51:38.777" v="114" actId="2"/>
          <ac:spMkLst>
            <pc:docMk/>
            <pc:sldMk cId="0" sldId="256"/>
            <ac:spMk id="44" creationId="{7DD105F8-FAFE-212A-986C-29BFEB03C9FB}"/>
          </ac:spMkLst>
        </pc:spChg>
        <pc:spChg chg="mod">
          <ac:chgData name="Nicole Neuman" userId="3e2801c7-a86a-473c-a5ee-5edc05ba3e41" providerId="ADAL" clId="{0A2772FB-4DF7-4FC1-9824-E994EBC36786}" dt="2023-02-14T15:43:29.041" v="96" actId="207"/>
          <ac:spMkLst>
            <pc:docMk/>
            <pc:sldMk cId="0" sldId="256"/>
            <ac:spMk id="50" creationId="{319B84AE-8AB8-FCB2-E308-B6E7A979DDA9}"/>
          </ac:spMkLst>
        </pc:spChg>
        <pc:spChg chg="mod">
          <ac:chgData name="Nicole Neuman" userId="3e2801c7-a86a-473c-a5ee-5edc05ba3e41" providerId="ADAL" clId="{0A2772FB-4DF7-4FC1-9824-E994EBC36786}" dt="2023-02-14T15:45:26.790" v="103" actId="20577"/>
          <ac:spMkLst>
            <pc:docMk/>
            <pc:sldMk cId="0" sldId="256"/>
            <ac:spMk id="52" creationId="{4F4E39D8-CFE4-CAC1-5CA8-E5F6588ECAFD}"/>
          </ac:spMkLst>
        </pc:spChg>
        <pc:spChg chg="mod">
          <ac:chgData name="Nicole Neuman" userId="3e2801c7-a86a-473c-a5ee-5edc05ba3e41" providerId="ADAL" clId="{0A2772FB-4DF7-4FC1-9824-E994EBC36786}" dt="2023-02-14T15:51:39.903" v="115" actId="2"/>
          <ac:spMkLst>
            <pc:docMk/>
            <pc:sldMk cId="0" sldId="256"/>
            <ac:spMk id="61" creationId="{83E1BD74-F76C-5D1E-2B67-00371E6D59F9}"/>
          </ac:spMkLst>
        </pc:spChg>
        <pc:spChg chg="mod">
          <ac:chgData name="Nicole Neuman" userId="3e2801c7-a86a-473c-a5ee-5edc05ba3e41" providerId="ADAL" clId="{0A2772FB-4DF7-4FC1-9824-E994EBC36786}" dt="2023-02-14T15:51:50.325" v="119" actId="2"/>
          <ac:spMkLst>
            <pc:docMk/>
            <pc:sldMk cId="0" sldId="256"/>
            <ac:spMk id="1032" creationId="{F3B0262F-5640-E2DB-7FEC-FEAE4E13FA73}"/>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E8228462-EC38-73B3-3387-D61D99F0851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a:extLst>
              <a:ext uri="{FF2B5EF4-FFF2-40B4-BE49-F238E27FC236}">
                <a16:creationId xmlns:a16="http://schemas.microsoft.com/office/drawing/2014/main" id="{919C9345-265F-4E0B-1A60-7C744F14262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D8A06AA-2B58-A84F-B650-3DFB0BB00E0F}" type="datetimeFigureOut">
              <a:rPr lang="de-DE" smtClean="0"/>
              <a:t>14.02.2023</a:t>
            </a:fld>
            <a:endParaRPr lang="de-DE"/>
          </a:p>
        </p:txBody>
      </p:sp>
      <p:sp>
        <p:nvSpPr>
          <p:cNvPr id="4" name="Fußzeilenplatzhalter 3">
            <a:extLst>
              <a:ext uri="{FF2B5EF4-FFF2-40B4-BE49-F238E27FC236}">
                <a16:creationId xmlns:a16="http://schemas.microsoft.com/office/drawing/2014/main" id="{279EB594-DAAF-A384-E91F-3C4AA7C6FF3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a:extLst>
              <a:ext uri="{FF2B5EF4-FFF2-40B4-BE49-F238E27FC236}">
                <a16:creationId xmlns:a16="http://schemas.microsoft.com/office/drawing/2014/main" id="{89FD74BA-E831-A101-58F4-F58C45C6D97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1F0D7D8-08F0-2846-B7C6-8B2184D5FA70}" type="slidenum">
              <a:rPr lang="de-DE" smtClean="0"/>
              <a:t>‹#›</a:t>
            </a:fld>
            <a:endParaRPr lang="de-DE"/>
          </a:p>
        </p:txBody>
      </p:sp>
    </p:spTree>
    <p:extLst>
      <p:ext uri="{BB962C8B-B14F-4D97-AF65-F5344CB8AC3E}">
        <p14:creationId xmlns:p14="http://schemas.microsoft.com/office/powerpoint/2010/main" val="7582613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hape 4"/>
          <p:cNvSpPr>
            <a:spLocks noGrp="1" noRot="1" noChangeAspect="1"/>
          </p:cNvSpPr>
          <p:nvPr>
            <p:ph type="sldImg"/>
          </p:nvPr>
        </p:nvSpPr>
        <p:spPr>
          <a:xfrm>
            <a:off x="2465388" y="685800"/>
            <a:ext cx="1927225" cy="3429000"/>
          </a:xfrm>
          <a:prstGeom prst="rect">
            <a:avLst/>
          </a:prstGeom>
        </p:spPr>
        <p:txBody>
          <a:bodyPr/>
          <a:lstStyle/>
          <a:p>
            <a:pPr lvl="0"/>
            <a:endParaRPr dirty="0"/>
          </a:p>
        </p:txBody>
      </p:sp>
      <p:sp>
        <p:nvSpPr>
          <p:cNvPr id="5" name="Shape 5"/>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3575647102"/>
      </p:ext>
    </p:extLst>
  </p:cSld>
  <p:clrMap bg1="lt1" tx1="dk1" bg2="lt2" tx2="dk2" accent1="accent1" accent2="accent2" accent3="accent3" accent4="accent4" accent5="accent5" accent6="accent6" hlink="hlink" folHlink="folHlink"/>
  <p:notesStyle>
    <a:lvl1pPr defTabSz="432258">
      <a:lnSpc>
        <a:spcPct val="125000"/>
      </a:lnSpc>
      <a:defRPr sz="2269">
        <a:latin typeface="+mj-lt"/>
        <a:ea typeface="+mj-ea"/>
        <a:cs typeface="+mj-cs"/>
        <a:sym typeface="Avenir Book"/>
      </a:defRPr>
    </a:lvl1pPr>
    <a:lvl2pPr indent="216129" defTabSz="432258">
      <a:lnSpc>
        <a:spcPct val="125000"/>
      </a:lnSpc>
      <a:defRPr sz="2269">
        <a:latin typeface="+mj-lt"/>
        <a:ea typeface="+mj-ea"/>
        <a:cs typeface="+mj-cs"/>
        <a:sym typeface="Avenir Book"/>
      </a:defRPr>
    </a:lvl2pPr>
    <a:lvl3pPr indent="432258" defTabSz="432258">
      <a:lnSpc>
        <a:spcPct val="125000"/>
      </a:lnSpc>
      <a:defRPr sz="2269">
        <a:latin typeface="+mj-lt"/>
        <a:ea typeface="+mj-ea"/>
        <a:cs typeface="+mj-cs"/>
        <a:sym typeface="Avenir Book"/>
      </a:defRPr>
    </a:lvl3pPr>
    <a:lvl4pPr indent="648387" defTabSz="432258">
      <a:lnSpc>
        <a:spcPct val="125000"/>
      </a:lnSpc>
      <a:defRPr sz="2269">
        <a:latin typeface="+mj-lt"/>
        <a:ea typeface="+mj-ea"/>
        <a:cs typeface="+mj-cs"/>
        <a:sym typeface="Avenir Book"/>
      </a:defRPr>
    </a:lvl4pPr>
    <a:lvl5pPr indent="864516" defTabSz="432258">
      <a:lnSpc>
        <a:spcPct val="125000"/>
      </a:lnSpc>
      <a:defRPr sz="2269">
        <a:latin typeface="+mj-lt"/>
        <a:ea typeface="+mj-ea"/>
        <a:cs typeface="+mj-cs"/>
        <a:sym typeface="Avenir Book"/>
      </a:defRPr>
    </a:lvl5pPr>
    <a:lvl6pPr indent="1080645" defTabSz="432258">
      <a:lnSpc>
        <a:spcPct val="125000"/>
      </a:lnSpc>
      <a:defRPr sz="2269">
        <a:latin typeface="+mj-lt"/>
        <a:ea typeface="+mj-ea"/>
        <a:cs typeface="+mj-cs"/>
        <a:sym typeface="Avenir Book"/>
      </a:defRPr>
    </a:lvl6pPr>
    <a:lvl7pPr indent="1296774" defTabSz="432258">
      <a:lnSpc>
        <a:spcPct val="125000"/>
      </a:lnSpc>
      <a:defRPr sz="2269">
        <a:latin typeface="+mj-lt"/>
        <a:ea typeface="+mj-ea"/>
        <a:cs typeface="+mj-cs"/>
        <a:sym typeface="Avenir Book"/>
      </a:defRPr>
    </a:lvl7pPr>
    <a:lvl8pPr indent="1512903" defTabSz="432258">
      <a:lnSpc>
        <a:spcPct val="125000"/>
      </a:lnSpc>
      <a:defRPr sz="2269">
        <a:latin typeface="+mj-lt"/>
        <a:ea typeface="+mj-ea"/>
        <a:cs typeface="+mj-cs"/>
        <a:sym typeface="Avenir Book"/>
      </a:defRPr>
    </a:lvl8pPr>
    <a:lvl9pPr indent="1729032" defTabSz="432258">
      <a:lnSpc>
        <a:spcPct val="125000"/>
      </a:lnSpc>
      <a:defRPr sz="2269">
        <a:latin typeface="+mj-lt"/>
        <a:ea typeface="+mj-ea"/>
        <a:cs typeface="+mj-cs"/>
        <a:sym typeface="Avenir Book"/>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Shape 20"/>
          <p:cNvSpPr>
            <a:spLocks noGrp="1" noRot="1" noChangeAspect="1"/>
          </p:cNvSpPr>
          <p:nvPr>
            <p:ph type="sldImg"/>
          </p:nvPr>
        </p:nvSpPr>
        <p:spPr>
          <a:xfrm>
            <a:off x="2465388" y="685800"/>
            <a:ext cx="1927225" cy="3429000"/>
          </a:xfrm>
          <a:prstGeom prst="rect">
            <a:avLst/>
          </a:prstGeom>
        </p:spPr>
        <p:txBody>
          <a:bodyPr/>
          <a:lstStyle/>
          <a:p>
            <a:pPr lvl="0"/>
            <a:endParaRPr dirty="0"/>
          </a:p>
        </p:txBody>
      </p:sp>
      <p:sp>
        <p:nvSpPr>
          <p:cNvPr id="21" name="Shape 21"/>
          <p:cNvSpPr>
            <a:spLocks noGrp="1"/>
          </p:cNvSpPr>
          <p:nvPr>
            <p:ph type="body" sz="quarter" idx="1"/>
          </p:nvPr>
        </p:nvSpPr>
        <p:spPr>
          <a:prstGeom prst="rect">
            <a:avLst/>
          </a:prstGeom>
        </p:spPr>
        <p:txBody>
          <a:bodyPr/>
          <a:lstStyle>
            <a:lvl1pPr>
              <a:lnSpc>
                <a:spcPct val="100000"/>
              </a:lnSpc>
              <a:defRPr sz="800">
                <a:uFill>
                  <a:solidFill/>
                </a:uFill>
                <a:latin typeface="Calibri"/>
                <a:ea typeface="Calibri"/>
                <a:cs typeface="Calibri"/>
                <a:sym typeface="Calibri"/>
              </a:defRPr>
            </a:lvl1pPr>
          </a:lstStyle>
          <a:p>
            <a:pPr lvl="0">
              <a:defRPr sz="1800">
                <a:uFillTx/>
              </a:defRPr>
            </a:pPr>
            <a:endParaRPr sz="800" dirty="0">
              <a:uFill>
                <a:solidFill/>
              </a:uFill>
            </a:endParaRPr>
          </a:p>
        </p:txBody>
      </p:sp>
    </p:spTree>
    <p:extLst>
      <p:ext uri="{BB962C8B-B14F-4D97-AF65-F5344CB8AC3E}">
        <p14:creationId xmlns:p14="http://schemas.microsoft.com/office/powerpoint/2010/main" val="35631241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Lst>
  <p:transition spd="med"/>
  <p:txStyles>
    <p:titleStyle>
      <a:lvl1pPr defTabSz="210777">
        <a:defRPr sz="369">
          <a:uFill>
            <a:solidFill/>
          </a:uFill>
          <a:latin typeface="+mn-lt"/>
          <a:ea typeface="+mn-ea"/>
          <a:cs typeface="+mn-cs"/>
          <a:sym typeface="Helvetica"/>
        </a:defRPr>
      </a:lvl1pPr>
      <a:lvl2pPr defTabSz="210777">
        <a:defRPr sz="369">
          <a:uFill>
            <a:solidFill/>
          </a:uFill>
          <a:latin typeface="+mn-lt"/>
          <a:ea typeface="+mn-ea"/>
          <a:cs typeface="+mn-cs"/>
          <a:sym typeface="Helvetica"/>
        </a:defRPr>
      </a:lvl2pPr>
      <a:lvl3pPr defTabSz="210777">
        <a:defRPr sz="369">
          <a:uFill>
            <a:solidFill/>
          </a:uFill>
          <a:latin typeface="+mn-lt"/>
          <a:ea typeface="+mn-ea"/>
          <a:cs typeface="+mn-cs"/>
          <a:sym typeface="Helvetica"/>
        </a:defRPr>
      </a:lvl3pPr>
      <a:lvl4pPr defTabSz="210777">
        <a:defRPr sz="369">
          <a:uFill>
            <a:solidFill/>
          </a:uFill>
          <a:latin typeface="+mn-lt"/>
          <a:ea typeface="+mn-ea"/>
          <a:cs typeface="+mn-cs"/>
          <a:sym typeface="Helvetica"/>
        </a:defRPr>
      </a:lvl4pPr>
      <a:lvl5pPr defTabSz="210777">
        <a:defRPr sz="369">
          <a:uFill>
            <a:solidFill/>
          </a:uFill>
          <a:latin typeface="+mn-lt"/>
          <a:ea typeface="+mn-ea"/>
          <a:cs typeface="+mn-cs"/>
          <a:sym typeface="Helvetica"/>
        </a:defRPr>
      </a:lvl5pPr>
      <a:lvl6pPr indent="210777" defTabSz="210777">
        <a:defRPr sz="369">
          <a:uFill>
            <a:solidFill/>
          </a:uFill>
          <a:latin typeface="+mn-lt"/>
          <a:ea typeface="+mn-ea"/>
          <a:cs typeface="+mn-cs"/>
          <a:sym typeface="Helvetica"/>
        </a:defRPr>
      </a:lvl6pPr>
      <a:lvl7pPr indent="421556" defTabSz="210777">
        <a:defRPr sz="369">
          <a:uFill>
            <a:solidFill/>
          </a:uFill>
          <a:latin typeface="+mn-lt"/>
          <a:ea typeface="+mn-ea"/>
          <a:cs typeface="+mn-cs"/>
          <a:sym typeface="Helvetica"/>
        </a:defRPr>
      </a:lvl7pPr>
      <a:lvl8pPr indent="632333" defTabSz="210777">
        <a:defRPr sz="369">
          <a:uFill>
            <a:solidFill/>
          </a:uFill>
          <a:latin typeface="+mn-lt"/>
          <a:ea typeface="+mn-ea"/>
          <a:cs typeface="+mn-cs"/>
          <a:sym typeface="Helvetica"/>
        </a:defRPr>
      </a:lvl8pPr>
      <a:lvl9pPr indent="843111" defTabSz="210777">
        <a:defRPr sz="369">
          <a:uFill>
            <a:solidFill/>
          </a:uFill>
          <a:latin typeface="+mn-lt"/>
          <a:ea typeface="+mn-ea"/>
          <a:cs typeface="+mn-cs"/>
          <a:sym typeface="Helvetica"/>
        </a:defRPr>
      </a:lvl9pPr>
    </p:titleStyle>
    <p:bodyStyle>
      <a:lvl1pPr marL="158083" indent="-158083" defTabSz="210777">
        <a:defRPr sz="369">
          <a:uFill>
            <a:solidFill/>
          </a:uFill>
          <a:latin typeface="+mn-lt"/>
          <a:ea typeface="+mn-ea"/>
          <a:cs typeface="+mn-cs"/>
          <a:sym typeface="Helvetica"/>
        </a:defRPr>
      </a:lvl1pPr>
      <a:lvl2pPr marL="158083" indent="-52694" defTabSz="210777">
        <a:defRPr sz="369">
          <a:uFill>
            <a:solidFill/>
          </a:uFill>
          <a:latin typeface="+mn-lt"/>
          <a:ea typeface="+mn-ea"/>
          <a:cs typeface="+mn-cs"/>
          <a:sym typeface="Helvetica"/>
        </a:defRPr>
      </a:lvl2pPr>
      <a:lvl3pPr marL="158083" indent="52694" defTabSz="210777">
        <a:defRPr sz="369">
          <a:uFill>
            <a:solidFill/>
          </a:uFill>
          <a:latin typeface="+mn-lt"/>
          <a:ea typeface="+mn-ea"/>
          <a:cs typeface="+mn-cs"/>
          <a:sym typeface="Helvetica"/>
        </a:defRPr>
      </a:lvl3pPr>
      <a:lvl4pPr marL="158083" indent="158083" defTabSz="210777">
        <a:defRPr sz="369">
          <a:uFill>
            <a:solidFill/>
          </a:uFill>
          <a:latin typeface="+mn-lt"/>
          <a:ea typeface="+mn-ea"/>
          <a:cs typeface="+mn-cs"/>
          <a:sym typeface="Helvetica"/>
        </a:defRPr>
      </a:lvl4pPr>
      <a:lvl5pPr marL="158083" indent="263472" defTabSz="210777">
        <a:defRPr sz="369">
          <a:uFill>
            <a:solidFill/>
          </a:uFill>
          <a:latin typeface="+mn-lt"/>
          <a:ea typeface="+mn-ea"/>
          <a:cs typeface="+mn-cs"/>
          <a:sym typeface="Helvetica"/>
        </a:defRPr>
      </a:lvl5pPr>
      <a:lvl6pPr marL="158083" indent="474250" defTabSz="210777">
        <a:defRPr sz="369">
          <a:uFill>
            <a:solidFill/>
          </a:uFill>
          <a:latin typeface="+mn-lt"/>
          <a:ea typeface="+mn-ea"/>
          <a:cs typeface="+mn-cs"/>
          <a:sym typeface="Helvetica"/>
        </a:defRPr>
      </a:lvl6pPr>
      <a:lvl7pPr marL="158083" indent="685028" defTabSz="210777">
        <a:defRPr sz="369">
          <a:uFill>
            <a:solidFill/>
          </a:uFill>
          <a:latin typeface="+mn-lt"/>
          <a:ea typeface="+mn-ea"/>
          <a:cs typeface="+mn-cs"/>
          <a:sym typeface="Helvetica"/>
        </a:defRPr>
      </a:lvl7pPr>
      <a:lvl8pPr marL="158083" indent="895805" defTabSz="210777">
        <a:defRPr sz="369">
          <a:uFill>
            <a:solidFill/>
          </a:uFill>
          <a:latin typeface="+mn-lt"/>
          <a:ea typeface="+mn-ea"/>
          <a:cs typeface="+mn-cs"/>
          <a:sym typeface="Helvetica"/>
        </a:defRPr>
      </a:lvl8pPr>
      <a:lvl9pPr marL="158083" indent="1106584" defTabSz="210777">
        <a:defRPr sz="369">
          <a:uFill>
            <a:solidFill/>
          </a:uFill>
          <a:latin typeface="+mn-lt"/>
          <a:ea typeface="+mn-ea"/>
          <a:cs typeface="+mn-cs"/>
          <a:sym typeface="Helvetica"/>
        </a:defRPr>
      </a:lvl9pPr>
    </p:bodyStyle>
    <p:otherStyle>
      <a:lvl1pPr algn="r" defTabSz="538654">
        <a:defRPr sz="553">
          <a:solidFill>
            <a:schemeClr val="tx1"/>
          </a:solidFill>
          <a:uFill>
            <a:solidFill/>
          </a:uFill>
          <a:latin typeface="+mn-lt"/>
          <a:ea typeface="+mn-ea"/>
          <a:cs typeface="+mn-cs"/>
          <a:sym typeface="Gill Sans"/>
        </a:defRPr>
      </a:lvl1pPr>
      <a:lvl2pPr indent="158083" algn="r" defTabSz="538654">
        <a:defRPr sz="553">
          <a:solidFill>
            <a:schemeClr val="tx1"/>
          </a:solidFill>
          <a:uFill>
            <a:solidFill/>
          </a:uFill>
          <a:latin typeface="+mn-lt"/>
          <a:ea typeface="+mn-ea"/>
          <a:cs typeface="+mn-cs"/>
          <a:sym typeface="Gill Sans"/>
        </a:defRPr>
      </a:lvl2pPr>
      <a:lvl3pPr indent="316166" algn="r" defTabSz="538654">
        <a:defRPr sz="553">
          <a:solidFill>
            <a:schemeClr val="tx1"/>
          </a:solidFill>
          <a:uFill>
            <a:solidFill/>
          </a:uFill>
          <a:latin typeface="+mn-lt"/>
          <a:ea typeface="+mn-ea"/>
          <a:cs typeface="+mn-cs"/>
          <a:sym typeface="Gill Sans"/>
        </a:defRPr>
      </a:lvl3pPr>
      <a:lvl4pPr indent="474250" algn="r" defTabSz="538654">
        <a:defRPr sz="553">
          <a:solidFill>
            <a:schemeClr val="tx1"/>
          </a:solidFill>
          <a:uFill>
            <a:solidFill/>
          </a:uFill>
          <a:latin typeface="+mn-lt"/>
          <a:ea typeface="+mn-ea"/>
          <a:cs typeface="+mn-cs"/>
          <a:sym typeface="Gill Sans"/>
        </a:defRPr>
      </a:lvl4pPr>
      <a:lvl5pPr indent="632333" algn="r" defTabSz="538654">
        <a:defRPr sz="553">
          <a:solidFill>
            <a:schemeClr val="tx1"/>
          </a:solidFill>
          <a:uFill>
            <a:solidFill/>
          </a:uFill>
          <a:latin typeface="+mn-lt"/>
          <a:ea typeface="+mn-ea"/>
          <a:cs typeface="+mn-cs"/>
          <a:sym typeface="Gill Sans"/>
        </a:defRPr>
      </a:lvl5pPr>
      <a:lvl6pPr algn="r" defTabSz="538654">
        <a:defRPr sz="553">
          <a:solidFill>
            <a:schemeClr val="tx1"/>
          </a:solidFill>
          <a:uFill>
            <a:solidFill/>
          </a:uFill>
          <a:latin typeface="+mn-lt"/>
          <a:ea typeface="+mn-ea"/>
          <a:cs typeface="+mn-cs"/>
          <a:sym typeface="Gill Sans"/>
        </a:defRPr>
      </a:lvl6pPr>
      <a:lvl7pPr algn="r" defTabSz="538654">
        <a:defRPr sz="553">
          <a:solidFill>
            <a:schemeClr val="tx1"/>
          </a:solidFill>
          <a:uFill>
            <a:solidFill/>
          </a:uFill>
          <a:latin typeface="+mn-lt"/>
          <a:ea typeface="+mn-ea"/>
          <a:cs typeface="+mn-cs"/>
          <a:sym typeface="Gill Sans"/>
        </a:defRPr>
      </a:lvl7pPr>
      <a:lvl8pPr algn="r" defTabSz="538654">
        <a:defRPr sz="553">
          <a:solidFill>
            <a:schemeClr val="tx1"/>
          </a:solidFill>
          <a:uFill>
            <a:solidFill/>
          </a:uFill>
          <a:latin typeface="+mn-lt"/>
          <a:ea typeface="+mn-ea"/>
          <a:cs typeface="+mn-cs"/>
          <a:sym typeface="Gill Sans"/>
        </a:defRPr>
      </a:lvl8pPr>
      <a:lvl9pPr algn="r" defTabSz="538654">
        <a:defRPr sz="553">
          <a:solidFill>
            <a:schemeClr val="tx1"/>
          </a:solidFill>
          <a:uFill>
            <a:solidFill/>
          </a:uFill>
          <a:latin typeface="+mn-lt"/>
          <a:ea typeface="+mn-ea"/>
          <a:cs typeface="+mn-cs"/>
          <a:sym typeface="Gill San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emf"/><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hyperlink" Target="mailto:dportman@sermonixpharma.com" TargetMode="External"/><Relationship Id="rId4" Type="http://schemas.openxmlformats.org/officeDocument/2006/relationships/image" Target="../media/image2.png"/><Relationship Id="rId9" Type="http://schemas.openxmlformats.org/officeDocument/2006/relationships/image" Target="../media/image7.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Rectangle 44">
            <a:extLst>
              <a:ext uri="{FF2B5EF4-FFF2-40B4-BE49-F238E27FC236}">
                <a16:creationId xmlns:a16="http://schemas.microsoft.com/office/drawing/2014/main" id="{B8963036-363C-2CCB-54BB-C2AF03237F5E}"/>
              </a:ext>
            </a:extLst>
          </p:cNvPr>
          <p:cNvSpPr/>
          <p:nvPr/>
        </p:nvSpPr>
        <p:spPr bwMode="auto">
          <a:xfrm>
            <a:off x="-23812" y="917640"/>
            <a:ext cx="11341100" cy="19191285"/>
          </a:xfrm>
          <a:prstGeom prst="rect">
            <a:avLst/>
          </a:prstGeom>
          <a:solidFill>
            <a:schemeClr val="bg1">
              <a:lumMod val="95000"/>
            </a:schemeClr>
          </a:solidFill>
          <a:ln w="9525" cap="flat" cmpd="sng" algn="ctr">
            <a:noFill/>
            <a:prstDash val="solid"/>
            <a:round/>
            <a:headEnd type="none" w="med" len="med"/>
            <a:tailEnd type="none" w="med" len="med"/>
          </a:ln>
          <a:effectLst/>
        </p:spPr>
        <p:txBody>
          <a:bodyPr vert="horz" wrap="square" lIns="91439" tIns="45721" rIns="91439" bIns="45721" numCol="1" rtlCol="0" anchor="t" anchorCtr="0" compatLnSpc="1">
            <a:prstTxWarp prst="textNoShape">
              <a:avLst/>
            </a:prstTxWarp>
          </a:bodyPr>
          <a:lstStyle/>
          <a:p>
            <a:pPr algn="ctr" defTabSz="2193619" rtl="0" eaLnBrk="1" hangingPunct="1"/>
            <a:endParaRPr lang="en-US" dirty="0">
              <a:latin typeface="Arial" pitchFamily="-65" charset="0"/>
            </a:endParaRPr>
          </a:p>
        </p:txBody>
      </p:sp>
      <p:sp>
        <p:nvSpPr>
          <p:cNvPr id="1035" name="Text Box 21">
            <a:extLst>
              <a:ext uri="{FF2B5EF4-FFF2-40B4-BE49-F238E27FC236}">
                <a16:creationId xmlns:a16="http://schemas.microsoft.com/office/drawing/2014/main" id="{3E704458-DDA6-404B-6950-A8B6A712C86D}"/>
              </a:ext>
            </a:extLst>
          </p:cNvPr>
          <p:cNvSpPr txBox="1">
            <a:spLocks noChangeArrowheads="1"/>
          </p:cNvSpPr>
          <p:nvPr/>
        </p:nvSpPr>
        <p:spPr bwMode="auto">
          <a:xfrm>
            <a:off x="158234" y="14846132"/>
            <a:ext cx="5308032" cy="3199445"/>
          </a:xfrm>
          <a:prstGeom prst="rect">
            <a:avLst/>
          </a:prstGeom>
          <a:solidFill>
            <a:schemeClr val="bg1"/>
          </a:solidFill>
          <a:ln>
            <a:noFill/>
          </a:ln>
        </p:spPr>
        <p:txBody>
          <a:bodyPr wrap="square" lIns="900001" tIns="108000" rIns="360000" bIns="108000">
            <a:noAutofit/>
          </a:bodyPr>
          <a:lstStyle>
            <a:lvl1pPr algn="ctr" defTabSz="2193925">
              <a:defRPr sz="10600">
                <a:solidFill>
                  <a:schemeClr val="tx2"/>
                </a:solidFill>
                <a:latin typeface="Arial" charset="0"/>
                <a:ea typeface="ＭＳ Ｐゴシック" charset="-128"/>
              </a:defRPr>
            </a:lvl1pPr>
            <a:lvl2pPr marL="742950" indent="-285750" algn="ctr" defTabSz="2193925">
              <a:defRPr sz="10600">
                <a:solidFill>
                  <a:schemeClr val="tx2"/>
                </a:solidFill>
                <a:latin typeface="Arial" charset="0"/>
                <a:ea typeface="ＭＳ Ｐゴシック" charset="-128"/>
              </a:defRPr>
            </a:lvl2pPr>
            <a:lvl3pPr marL="1143000" indent="-228600" algn="ctr" defTabSz="2193925">
              <a:defRPr sz="10600">
                <a:solidFill>
                  <a:schemeClr val="tx2"/>
                </a:solidFill>
                <a:latin typeface="Arial" charset="0"/>
                <a:ea typeface="ＭＳ Ｐゴシック" charset="-128"/>
              </a:defRPr>
            </a:lvl3pPr>
            <a:lvl4pPr marL="1600200" indent="-228600" algn="ctr" defTabSz="2193925">
              <a:defRPr sz="10600">
                <a:solidFill>
                  <a:schemeClr val="tx2"/>
                </a:solidFill>
                <a:latin typeface="Arial" charset="0"/>
                <a:ea typeface="ＭＳ Ｐゴシック" charset="-128"/>
              </a:defRPr>
            </a:lvl4pPr>
            <a:lvl5pPr marL="2057400" indent="-228600" algn="ctr" defTabSz="2193925">
              <a:defRPr sz="10600">
                <a:solidFill>
                  <a:schemeClr val="tx2"/>
                </a:solidFill>
                <a:latin typeface="Arial" charset="0"/>
                <a:ea typeface="ＭＳ Ｐゴシック" charset="-128"/>
              </a:defRPr>
            </a:lvl5pPr>
            <a:lvl6pPr marL="2514600" indent="-228600" algn="ctr" defTabSz="2193925" eaLnBrk="0" fontAlgn="base" hangingPunct="0">
              <a:spcBef>
                <a:spcPct val="0"/>
              </a:spcBef>
              <a:spcAft>
                <a:spcPct val="0"/>
              </a:spcAft>
              <a:defRPr sz="10600">
                <a:solidFill>
                  <a:schemeClr val="tx2"/>
                </a:solidFill>
                <a:latin typeface="Arial" charset="0"/>
                <a:ea typeface="ＭＳ Ｐゴシック" charset="-128"/>
              </a:defRPr>
            </a:lvl6pPr>
            <a:lvl7pPr marL="2971800" indent="-228600" algn="ctr" defTabSz="2193925" eaLnBrk="0" fontAlgn="base" hangingPunct="0">
              <a:spcBef>
                <a:spcPct val="0"/>
              </a:spcBef>
              <a:spcAft>
                <a:spcPct val="0"/>
              </a:spcAft>
              <a:defRPr sz="10600">
                <a:solidFill>
                  <a:schemeClr val="tx2"/>
                </a:solidFill>
                <a:latin typeface="Arial" charset="0"/>
                <a:ea typeface="ＭＳ Ｐゴシック" charset="-128"/>
              </a:defRPr>
            </a:lvl7pPr>
            <a:lvl8pPr marL="3429000" indent="-228600" algn="ctr" defTabSz="2193925" eaLnBrk="0" fontAlgn="base" hangingPunct="0">
              <a:spcBef>
                <a:spcPct val="0"/>
              </a:spcBef>
              <a:spcAft>
                <a:spcPct val="0"/>
              </a:spcAft>
              <a:defRPr sz="10600">
                <a:solidFill>
                  <a:schemeClr val="tx2"/>
                </a:solidFill>
                <a:latin typeface="Arial" charset="0"/>
                <a:ea typeface="ＭＳ Ｐゴシック" charset="-128"/>
              </a:defRPr>
            </a:lvl8pPr>
            <a:lvl9pPr marL="3886200" indent="-228600" algn="ctr" defTabSz="2193925" eaLnBrk="0" fontAlgn="base" hangingPunct="0">
              <a:spcBef>
                <a:spcPct val="0"/>
              </a:spcBef>
              <a:spcAft>
                <a:spcPct val="0"/>
              </a:spcAft>
              <a:defRPr sz="10600">
                <a:solidFill>
                  <a:schemeClr val="tx2"/>
                </a:solidFill>
                <a:latin typeface="Arial" charset="0"/>
                <a:ea typeface="ＭＳ Ｐゴシック" charset="-128"/>
              </a:defRPr>
            </a:lvl9pPr>
          </a:lstStyle>
          <a:p>
            <a:pPr algn="l" eaLnBrk="1" hangingPunct="1">
              <a:spcBef>
                <a:spcPct val="50000"/>
              </a:spcBef>
            </a:pPr>
            <a:endParaRPr lang="en-US" altLang="en-US" sz="2000" dirty="0">
              <a:solidFill>
                <a:schemeClr val="tx1"/>
              </a:solidFill>
              <a:latin typeface="Franklin Gothic Book" charset="0"/>
              <a:ea typeface="Franklin Gothic Book" charset="0"/>
              <a:cs typeface="Franklin Gothic Book" charset="0"/>
            </a:endParaRPr>
          </a:p>
        </p:txBody>
      </p:sp>
      <p:sp>
        <p:nvSpPr>
          <p:cNvPr id="1034" name="Text Box 21">
            <a:extLst>
              <a:ext uri="{FF2B5EF4-FFF2-40B4-BE49-F238E27FC236}">
                <a16:creationId xmlns:a16="http://schemas.microsoft.com/office/drawing/2014/main" id="{128FC34A-4658-6BA9-313C-5D2DE0540D8E}"/>
              </a:ext>
            </a:extLst>
          </p:cNvPr>
          <p:cNvSpPr txBox="1">
            <a:spLocks noChangeArrowheads="1"/>
          </p:cNvSpPr>
          <p:nvPr/>
        </p:nvSpPr>
        <p:spPr bwMode="auto">
          <a:xfrm>
            <a:off x="5687875" y="10418359"/>
            <a:ext cx="5495627" cy="3651989"/>
          </a:xfrm>
          <a:prstGeom prst="rect">
            <a:avLst/>
          </a:prstGeom>
          <a:solidFill>
            <a:schemeClr val="bg1"/>
          </a:solidFill>
          <a:ln>
            <a:noFill/>
          </a:ln>
        </p:spPr>
        <p:txBody>
          <a:bodyPr wrap="square" lIns="900001" tIns="108000" rIns="360000" bIns="108000">
            <a:noAutofit/>
          </a:bodyPr>
          <a:lstStyle>
            <a:lvl1pPr algn="ctr" defTabSz="2193925">
              <a:defRPr sz="10600">
                <a:solidFill>
                  <a:schemeClr val="tx2"/>
                </a:solidFill>
                <a:latin typeface="Arial" charset="0"/>
                <a:ea typeface="ＭＳ Ｐゴシック" charset="-128"/>
              </a:defRPr>
            </a:lvl1pPr>
            <a:lvl2pPr marL="742950" indent="-285750" algn="ctr" defTabSz="2193925">
              <a:defRPr sz="10600">
                <a:solidFill>
                  <a:schemeClr val="tx2"/>
                </a:solidFill>
                <a:latin typeface="Arial" charset="0"/>
                <a:ea typeface="ＭＳ Ｐゴシック" charset="-128"/>
              </a:defRPr>
            </a:lvl2pPr>
            <a:lvl3pPr marL="1143000" indent="-228600" algn="ctr" defTabSz="2193925">
              <a:defRPr sz="10600">
                <a:solidFill>
                  <a:schemeClr val="tx2"/>
                </a:solidFill>
                <a:latin typeface="Arial" charset="0"/>
                <a:ea typeface="ＭＳ Ｐゴシック" charset="-128"/>
              </a:defRPr>
            </a:lvl3pPr>
            <a:lvl4pPr marL="1600200" indent="-228600" algn="ctr" defTabSz="2193925">
              <a:defRPr sz="10600">
                <a:solidFill>
                  <a:schemeClr val="tx2"/>
                </a:solidFill>
                <a:latin typeface="Arial" charset="0"/>
                <a:ea typeface="ＭＳ Ｐゴシック" charset="-128"/>
              </a:defRPr>
            </a:lvl4pPr>
            <a:lvl5pPr marL="2057400" indent="-228600" algn="ctr" defTabSz="2193925">
              <a:defRPr sz="10600">
                <a:solidFill>
                  <a:schemeClr val="tx2"/>
                </a:solidFill>
                <a:latin typeface="Arial" charset="0"/>
                <a:ea typeface="ＭＳ Ｐゴシック" charset="-128"/>
              </a:defRPr>
            </a:lvl5pPr>
            <a:lvl6pPr marL="2514600" indent="-228600" algn="ctr" defTabSz="2193925" eaLnBrk="0" fontAlgn="base" hangingPunct="0">
              <a:spcBef>
                <a:spcPct val="0"/>
              </a:spcBef>
              <a:spcAft>
                <a:spcPct val="0"/>
              </a:spcAft>
              <a:defRPr sz="10600">
                <a:solidFill>
                  <a:schemeClr val="tx2"/>
                </a:solidFill>
                <a:latin typeface="Arial" charset="0"/>
                <a:ea typeface="ＭＳ Ｐゴシック" charset="-128"/>
              </a:defRPr>
            </a:lvl6pPr>
            <a:lvl7pPr marL="2971800" indent="-228600" algn="ctr" defTabSz="2193925" eaLnBrk="0" fontAlgn="base" hangingPunct="0">
              <a:spcBef>
                <a:spcPct val="0"/>
              </a:spcBef>
              <a:spcAft>
                <a:spcPct val="0"/>
              </a:spcAft>
              <a:defRPr sz="10600">
                <a:solidFill>
                  <a:schemeClr val="tx2"/>
                </a:solidFill>
                <a:latin typeface="Arial" charset="0"/>
                <a:ea typeface="ＭＳ Ｐゴシック" charset="-128"/>
              </a:defRPr>
            </a:lvl7pPr>
            <a:lvl8pPr marL="3429000" indent="-228600" algn="ctr" defTabSz="2193925" eaLnBrk="0" fontAlgn="base" hangingPunct="0">
              <a:spcBef>
                <a:spcPct val="0"/>
              </a:spcBef>
              <a:spcAft>
                <a:spcPct val="0"/>
              </a:spcAft>
              <a:defRPr sz="10600">
                <a:solidFill>
                  <a:schemeClr val="tx2"/>
                </a:solidFill>
                <a:latin typeface="Arial" charset="0"/>
                <a:ea typeface="ＭＳ Ｐゴシック" charset="-128"/>
              </a:defRPr>
            </a:lvl8pPr>
            <a:lvl9pPr marL="3886200" indent="-228600" algn="ctr" defTabSz="2193925" eaLnBrk="0" fontAlgn="base" hangingPunct="0">
              <a:spcBef>
                <a:spcPct val="0"/>
              </a:spcBef>
              <a:spcAft>
                <a:spcPct val="0"/>
              </a:spcAft>
              <a:defRPr sz="10600">
                <a:solidFill>
                  <a:schemeClr val="tx2"/>
                </a:solidFill>
                <a:latin typeface="Arial" charset="0"/>
                <a:ea typeface="ＭＳ Ｐゴシック" charset="-128"/>
              </a:defRPr>
            </a:lvl9pPr>
          </a:lstStyle>
          <a:p>
            <a:pPr algn="l" eaLnBrk="1" hangingPunct="1">
              <a:spcBef>
                <a:spcPct val="50000"/>
              </a:spcBef>
            </a:pPr>
            <a:endParaRPr lang="en-US" altLang="en-US" sz="2000" dirty="0">
              <a:solidFill>
                <a:schemeClr val="tx1"/>
              </a:solidFill>
              <a:latin typeface="Franklin Gothic Book" charset="0"/>
              <a:ea typeface="Franklin Gothic Book" charset="0"/>
              <a:cs typeface="Franklin Gothic Book" charset="0"/>
            </a:endParaRPr>
          </a:p>
        </p:txBody>
      </p:sp>
      <p:sp>
        <p:nvSpPr>
          <p:cNvPr id="3" name="Rectangle 2">
            <a:extLst>
              <a:ext uri="{FF2B5EF4-FFF2-40B4-BE49-F238E27FC236}">
                <a16:creationId xmlns:a16="http://schemas.microsoft.com/office/drawing/2014/main" id="{056D157E-35BA-A7FE-BA42-B84DF70FD91C}"/>
              </a:ext>
            </a:extLst>
          </p:cNvPr>
          <p:cNvSpPr txBox="1">
            <a:spLocks noChangeArrowheads="1"/>
          </p:cNvSpPr>
          <p:nvPr/>
        </p:nvSpPr>
        <p:spPr bwMode="auto">
          <a:xfrm>
            <a:off x="-1" y="637703"/>
            <a:ext cx="11307764" cy="2175798"/>
          </a:xfrm>
          <a:prstGeom prst="rect">
            <a:avLst/>
          </a:prstGeom>
          <a:solidFill>
            <a:srgbClr val="27AAE1"/>
          </a:solidFill>
          <a:ln>
            <a:noFill/>
          </a:ln>
        </p:spPr>
        <p:txBody>
          <a:bodyPr vert="horz" wrap="square" lIns="900001" tIns="45721" rIns="91439" bIns="45721" numCol="1" anchor="ctr" anchorCtr="0" compatLnSpc="1">
            <a:prstTxWarp prst="textNoShape">
              <a:avLst/>
            </a:prstTxWarp>
          </a:bodyPr>
          <a:lstStyle>
            <a:lvl1pPr defTabSz="210777">
              <a:defRPr sz="369">
                <a:uFill>
                  <a:solidFill/>
                </a:uFill>
                <a:latin typeface="+mn-lt"/>
                <a:ea typeface="+mn-ea"/>
                <a:cs typeface="+mn-cs"/>
                <a:sym typeface="Helvetica"/>
              </a:defRPr>
            </a:lvl1pPr>
            <a:lvl2pPr defTabSz="210777">
              <a:defRPr sz="369">
                <a:uFill>
                  <a:solidFill/>
                </a:uFill>
                <a:latin typeface="+mn-lt"/>
                <a:ea typeface="+mn-ea"/>
                <a:cs typeface="+mn-cs"/>
                <a:sym typeface="Helvetica"/>
              </a:defRPr>
            </a:lvl2pPr>
            <a:lvl3pPr defTabSz="210777">
              <a:defRPr sz="369">
                <a:uFill>
                  <a:solidFill/>
                </a:uFill>
                <a:latin typeface="+mn-lt"/>
                <a:ea typeface="+mn-ea"/>
                <a:cs typeface="+mn-cs"/>
                <a:sym typeface="Helvetica"/>
              </a:defRPr>
            </a:lvl3pPr>
            <a:lvl4pPr defTabSz="210777">
              <a:defRPr sz="369">
                <a:uFill>
                  <a:solidFill/>
                </a:uFill>
                <a:latin typeface="+mn-lt"/>
                <a:ea typeface="+mn-ea"/>
                <a:cs typeface="+mn-cs"/>
                <a:sym typeface="Helvetica"/>
              </a:defRPr>
            </a:lvl4pPr>
            <a:lvl5pPr defTabSz="210777">
              <a:defRPr sz="369">
                <a:uFill>
                  <a:solidFill/>
                </a:uFill>
                <a:latin typeface="+mn-lt"/>
                <a:ea typeface="+mn-ea"/>
                <a:cs typeface="+mn-cs"/>
                <a:sym typeface="Helvetica"/>
              </a:defRPr>
            </a:lvl5pPr>
            <a:lvl6pPr indent="210777" defTabSz="210777">
              <a:defRPr sz="369">
                <a:uFill>
                  <a:solidFill/>
                </a:uFill>
                <a:latin typeface="+mn-lt"/>
                <a:ea typeface="+mn-ea"/>
                <a:cs typeface="+mn-cs"/>
                <a:sym typeface="Helvetica"/>
              </a:defRPr>
            </a:lvl6pPr>
            <a:lvl7pPr indent="421556" defTabSz="210777">
              <a:defRPr sz="369">
                <a:uFill>
                  <a:solidFill/>
                </a:uFill>
                <a:latin typeface="+mn-lt"/>
                <a:ea typeface="+mn-ea"/>
                <a:cs typeface="+mn-cs"/>
                <a:sym typeface="Helvetica"/>
              </a:defRPr>
            </a:lvl7pPr>
            <a:lvl8pPr indent="632333" defTabSz="210777">
              <a:defRPr sz="369">
                <a:uFill>
                  <a:solidFill/>
                </a:uFill>
                <a:latin typeface="+mn-lt"/>
                <a:ea typeface="+mn-ea"/>
                <a:cs typeface="+mn-cs"/>
                <a:sym typeface="Helvetica"/>
              </a:defRPr>
            </a:lvl8pPr>
            <a:lvl9pPr indent="843111" defTabSz="210777">
              <a:defRPr sz="369">
                <a:uFill>
                  <a:solidFill/>
                </a:uFill>
                <a:latin typeface="+mn-lt"/>
                <a:ea typeface="+mn-ea"/>
                <a:cs typeface="+mn-cs"/>
                <a:sym typeface="Helvetica"/>
              </a:defRPr>
            </a:lvl9pPr>
          </a:lstStyle>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en-US" altLang="en-US" sz="2800" b="0" i="0" u="none" strike="noStrike" kern="0" cap="none" spc="0" normalizeH="0" baseline="0" noProof="0" dirty="0">
              <a:ln>
                <a:noFill/>
              </a:ln>
              <a:solidFill>
                <a:srgbClr val="000000"/>
              </a:solidFill>
              <a:effectLst/>
              <a:uLnTx/>
              <a:uFillTx/>
              <a:latin typeface="Franklin Gothic Medium Cond" charset="0"/>
              <a:ea typeface="Franklin Gothic Medium Cond" charset="0"/>
              <a:cs typeface="Franklin Gothic Medium Cond" charset="0"/>
            </a:endParaRPr>
          </a:p>
        </p:txBody>
      </p:sp>
      <p:sp>
        <p:nvSpPr>
          <p:cNvPr id="11" name="Shape 11"/>
          <p:cNvSpPr/>
          <p:nvPr/>
        </p:nvSpPr>
        <p:spPr>
          <a:xfrm>
            <a:off x="888986" y="2110773"/>
            <a:ext cx="9572803" cy="923330"/>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nchor="ctr">
            <a:spAutoFit/>
          </a:bodyPr>
          <a:lstStyle>
            <a:lvl1pPr algn="l" defTabSz="457200">
              <a:defRPr sz="1600"/>
            </a:lvl1pPr>
          </a:lstStyle>
          <a:p>
            <a:r>
              <a:rPr lang="de-DE" sz="1800" dirty="0">
                <a:solidFill>
                  <a:schemeClr val="bg1"/>
                </a:solidFill>
                <a:latin typeface="Franklin Gothic Book" charset="0"/>
                <a:ea typeface="Franklin Gothic Book" charset="0"/>
                <a:cs typeface="Franklin Gothic Book" charset="0"/>
              </a:rPr>
              <a:t>J. Chien</a:t>
            </a:r>
            <a:r>
              <a:rPr lang="de-DE" sz="1800" baseline="30000" dirty="0">
                <a:solidFill>
                  <a:schemeClr val="bg1"/>
                </a:solidFill>
                <a:latin typeface="Franklin Gothic Book" charset="0"/>
                <a:ea typeface="Franklin Gothic Book" charset="0"/>
                <a:cs typeface="Franklin Gothic Book" charset="0"/>
              </a:rPr>
              <a:t>1</a:t>
            </a:r>
            <a:r>
              <a:rPr lang="de-DE" sz="1800" dirty="0">
                <a:solidFill>
                  <a:schemeClr val="bg1"/>
                </a:solidFill>
                <a:latin typeface="Franklin Gothic Book" charset="0"/>
                <a:ea typeface="Franklin Gothic Book" charset="0"/>
                <a:cs typeface="Franklin Gothic Book" charset="0"/>
              </a:rPr>
              <a:t>, L. Esserman</a:t>
            </a:r>
            <a:r>
              <a:rPr lang="de-DE" sz="1800" baseline="30000" dirty="0">
                <a:solidFill>
                  <a:schemeClr val="bg1"/>
                </a:solidFill>
                <a:latin typeface="Franklin Gothic Book" charset="0"/>
                <a:ea typeface="Franklin Gothic Book" charset="0"/>
                <a:cs typeface="Franklin Gothic Book" charset="0"/>
              </a:rPr>
              <a:t>1</a:t>
            </a:r>
            <a:r>
              <a:rPr lang="de-DE" sz="1800" dirty="0">
                <a:solidFill>
                  <a:schemeClr val="bg1"/>
                </a:solidFill>
                <a:latin typeface="Franklin Gothic Book" charset="0"/>
                <a:ea typeface="Franklin Gothic Book" charset="0"/>
                <a:cs typeface="Franklin Gothic Book" charset="0"/>
              </a:rPr>
              <a:t>, A. Elias</a:t>
            </a:r>
            <a:r>
              <a:rPr lang="de-DE" sz="1800" baseline="30000" dirty="0">
                <a:solidFill>
                  <a:schemeClr val="bg1"/>
                </a:solidFill>
                <a:latin typeface="Franklin Gothic Book" charset="0"/>
                <a:ea typeface="Franklin Gothic Book" charset="0"/>
                <a:cs typeface="Franklin Gothic Book" charset="0"/>
              </a:rPr>
              <a:t>2</a:t>
            </a:r>
            <a:r>
              <a:rPr lang="de-DE" sz="1800" dirty="0">
                <a:solidFill>
                  <a:schemeClr val="bg1"/>
                </a:solidFill>
                <a:latin typeface="Franklin Gothic Book" charset="0"/>
                <a:ea typeface="Franklin Gothic Book" charset="0"/>
                <a:cs typeface="Franklin Gothic Book" charset="0"/>
              </a:rPr>
              <a:t>, M. Wei</a:t>
            </a:r>
            <a:r>
              <a:rPr lang="de-DE" sz="1800" baseline="30000" dirty="0">
                <a:solidFill>
                  <a:schemeClr val="bg1"/>
                </a:solidFill>
                <a:latin typeface="Franklin Gothic Book" charset="0"/>
                <a:ea typeface="Franklin Gothic Book" charset="0"/>
                <a:cs typeface="Franklin Gothic Book" charset="0"/>
              </a:rPr>
              <a:t>3</a:t>
            </a:r>
            <a:r>
              <a:rPr lang="de-DE" sz="1800" dirty="0">
                <a:solidFill>
                  <a:schemeClr val="bg1"/>
                </a:solidFill>
                <a:latin typeface="Franklin Gothic Book" charset="0"/>
                <a:ea typeface="Franklin Gothic Book" charset="0"/>
                <a:cs typeface="Franklin Gothic Book" charset="0"/>
              </a:rPr>
              <a:t>, P. Plourde</a:t>
            </a:r>
            <a:r>
              <a:rPr lang="de-DE" sz="1800" baseline="30000" dirty="0">
                <a:solidFill>
                  <a:schemeClr val="bg1"/>
                </a:solidFill>
                <a:latin typeface="Franklin Gothic Book" charset="0"/>
                <a:ea typeface="Franklin Gothic Book" charset="0"/>
                <a:cs typeface="Franklin Gothic Book" charset="0"/>
              </a:rPr>
              <a:t>4</a:t>
            </a:r>
            <a:r>
              <a:rPr lang="de-DE" sz="1800" dirty="0">
                <a:solidFill>
                  <a:schemeClr val="bg1"/>
                </a:solidFill>
                <a:latin typeface="Franklin Gothic Book" charset="0"/>
                <a:ea typeface="Franklin Gothic Book" charset="0"/>
                <a:cs typeface="Franklin Gothic Book" charset="0"/>
              </a:rPr>
              <a:t>, </a:t>
            </a:r>
            <a:r>
              <a:rPr lang="de-DE" sz="1800" u="sng" dirty="0">
                <a:solidFill>
                  <a:schemeClr val="bg1"/>
                </a:solidFill>
                <a:latin typeface="Franklin Gothic Book" charset="0"/>
                <a:ea typeface="Franklin Gothic Book" charset="0"/>
                <a:cs typeface="Franklin Gothic Book" charset="0"/>
              </a:rPr>
              <a:t>D. Portman</a:t>
            </a:r>
            <a:r>
              <a:rPr lang="de-DE" sz="1800" u="sng" baseline="30000" dirty="0">
                <a:solidFill>
                  <a:schemeClr val="bg1"/>
                </a:solidFill>
                <a:latin typeface="Franklin Gothic Book" charset="0"/>
                <a:ea typeface="Franklin Gothic Book" charset="0"/>
                <a:cs typeface="Franklin Gothic Book" charset="0"/>
              </a:rPr>
              <a:t>4</a:t>
            </a:r>
            <a:endParaRPr lang="en-US" sz="1800" u="sng" baseline="30000" dirty="0">
              <a:solidFill>
                <a:schemeClr val="bg1"/>
              </a:solidFill>
              <a:latin typeface="Franklin Gothic Book" charset="0"/>
              <a:ea typeface="Franklin Gothic Book" charset="0"/>
              <a:cs typeface="Franklin Gothic Book" charset="0"/>
            </a:endParaRPr>
          </a:p>
          <a:p>
            <a:r>
              <a:rPr lang="en-US" sz="1200" i="1" baseline="30000" dirty="0">
                <a:solidFill>
                  <a:schemeClr val="bg1">
                    <a:alpha val="80000"/>
                  </a:schemeClr>
                </a:solidFill>
                <a:latin typeface="Franklin Gothic Book" charset="0"/>
                <a:ea typeface="Franklin Gothic Book" charset="0"/>
                <a:cs typeface="Franklin Gothic Book" charset="0"/>
              </a:rPr>
              <a:t>1</a:t>
            </a:r>
            <a:r>
              <a:rPr lang="en-US" sz="1200" i="1" dirty="0">
                <a:solidFill>
                  <a:schemeClr val="bg1">
                    <a:alpha val="80000"/>
                  </a:schemeClr>
                </a:solidFill>
                <a:latin typeface="Franklin Gothic Book" charset="0"/>
                <a:ea typeface="Franklin Gothic Book" charset="0"/>
                <a:cs typeface="Franklin Gothic Book" charset="0"/>
              </a:rPr>
              <a:t>University of California, San Francisco, San Francisco, United States, </a:t>
            </a:r>
            <a:r>
              <a:rPr lang="en-US" sz="1200" i="1" baseline="30000" dirty="0">
                <a:solidFill>
                  <a:schemeClr val="bg1">
                    <a:alpha val="80000"/>
                  </a:schemeClr>
                </a:solidFill>
                <a:latin typeface="Franklin Gothic Book" charset="0"/>
                <a:ea typeface="Franklin Gothic Book" charset="0"/>
                <a:cs typeface="Franklin Gothic Book" charset="0"/>
              </a:rPr>
              <a:t>2</a:t>
            </a:r>
            <a:r>
              <a:rPr lang="en-US" sz="1200" i="1" dirty="0">
                <a:solidFill>
                  <a:schemeClr val="bg1">
                    <a:alpha val="80000"/>
                  </a:schemeClr>
                </a:solidFill>
                <a:latin typeface="Franklin Gothic Book" charset="0"/>
                <a:ea typeface="Franklin Gothic Book" charset="0"/>
                <a:cs typeface="Franklin Gothic Book" charset="0"/>
              </a:rPr>
              <a:t>University of Colorado Medical Center, Anschutz, Aurora, United States, </a:t>
            </a:r>
            <a:r>
              <a:rPr lang="en-US" sz="1200" i="1" baseline="30000" dirty="0">
                <a:solidFill>
                  <a:schemeClr val="bg1">
                    <a:alpha val="80000"/>
                  </a:schemeClr>
                </a:solidFill>
                <a:latin typeface="Franklin Gothic Book" charset="0"/>
                <a:ea typeface="Franklin Gothic Book" charset="0"/>
                <a:cs typeface="Franklin Gothic Book" charset="0"/>
              </a:rPr>
              <a:t>3</a:t>
            </a:r>
            <a:r>
              <a:rPr lang="en-US" sz="1200" i="1" dirty="0">
                <a:solidFill>
                  <a:schemeClr val="bg1">
                    <a:alpha val="80000"/>
                  </a:schemeClr>
                </a:solidFill>
                <a:latin typeface="Franklin Gothic Book" charset="0"/>
                <a:ea typeface="Franklin Gothic Book" charset="0"/>
                <a:cs typeface="Franklin Gothic Book" charset="0"/>
              </a:rPr>
              <a:t>University of Utah, Salt Lake City, United States, </a:t>
            </a:r>
            <a:r>
              <a:rPr lang="en-US" sz="1200" i="1" baseline="30000" dirty="0">
                <a:solidFill>
                  <a:schemeClr val="bg1">
                    <a:alpha val="80000"/>
                  </a:schemeClr>
                </a:solidFill>
                <a:latin typeface="Franklin Gothic Book" charset="0"/>
                <a:ea typeface="Franklin Gothic Book" charset="0"/>
                <a:cs typeface="Franklin Gothic Book" charset="0"/>
              </a:rPr>
              <a:t>4</a:t>
            </a:r>
            <a:r>
              <a:rPr lang="en-US" sz="1200" i="1" dirty="0">
                <a:solidFill>
                  <a:schemeClr val="bg1">
                    <a:alpha val="80000"/>
                  </a:schemeClr>
                </a:solidFill>
                <a:latin typeface="Franklin Gothic Book" charset="0"/>
                <a:ea typeface="Franklin Gothic Book" charset="0"/>
                <a:cs typeface="Franklin Gothic Book" charset="0"/>
              </a:rPr>
              <a:t>Sermonix Pharmaceuticals, Columbus, United States</a:t>
            </a:r>
          </a:p>
          <a:p>
            <a:pPr lvl="0">
              <a:defRPr sz="1800">
                <a:uFillTx/>
              </a:defRPr>
            </a:pPr>
            <a:endParaRPr sz="1800" dirty="0">
              <a:solidFill>
                <a:schemeClr val="tx1"/>
              </a:solidFill>
            </a:endParaRPr>
          </a:p>
        </p:txBody>
      </p:sp>
      <p:pic>
        <p:nvPicPr>
          <p:cNvPr id="1029" name="Picture 5">
            <a:extLst>
              <a:ext uri="{FF2B5EF4-FFF2-40B4-BE49-F238E27FC236}">
                <a16:creationId xmlns:a16="http://schemas.microsoft.com/office/drawing/2014/main" id="{E7C350BF-672B-4460-826A-AA3E9DE1067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61925" cy="16192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CFB8A0C5-C22F-C8CD-5C5C-A741973F155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161925" cy="161925"/>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a:extLst>
              <a:ext uri="{FF2B5EF4-FFF2-40B4-BE49-F238E27FC236}">
                <a16:creationId xmlns:a16="http://schemas.microsoft.com/office/drawing/2014/main" id="{34773A61-B542-EB43-56B4-26CEE02BE16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161925" cy="161925"/>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a:extLst>
              <a:ext uri="{FF2B5EF4-FFF2-40B4-BE49-F238E27FC236}">
                <a16:creationId xmlns:a16="http://schemas.microsoft.com/office/drawing/2014/main" id="{3E3B481F-2762-1096-448E-DF12940EDEC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161925" cy="16192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a:extLst>
              <a:ext uri="{FF2B5EF4-FFF2-40B4-BE49-F238E27FC236}">
                <a16:creationId xmlns:a16="http://schemas.microsoft.com/office/drawing/2014/main" id="{12EA242E-A849-7ADD-5767-548FBC4F39F8}"/>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61925" cy="1619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DDD1D006-9804-FACA-33DB-9CDE5A3FFF59}"/>
              </a:ext>
            </a:extLst>
          </p:cNvPr>
          <p:cNvSpPr txBox="1"/>
          <p:nvPr/>
        </p:nvSpPr>
        <p:spPr>
          <a:xfrm>
            <a:off x="-380293" y="170558"/>
            <a:ext cx="3618542" cy="523092"/>
          </a:xfrm>
          <a:prstGeom prst="rect">
            <a:avLst/>
          </a:prstGeom>
          <a:noFill/>
        </p:spPr>
        <p:txBody>
          <a:bodyPr wrap="square" lIns="900001">
            <a:spAutoFit/>
          </a:bodyPr>
          <a:lstStyle/>
          <a:p>
            <a:pPr eaLnBrk="1" hangingPunct="1">
              <a:defRPr/>
            </a:pPr>
            <a:r>
              <a:rPr lang="en-US" sz="2799" b="1" dirty="0">
                <a:solidFill>
                  <a:schemeClr val="tx1">
                    <a:lumMod val="75000"/>
                    <a:lumOff val="25000"/>
                  </a:schemeClr>
                </a:solidFill>
                <a:latin typeface="Franklin Gothic Demi" charset="0"/>
                <a:ea typeface="Franklin Gothic Demi" charset="0"/>
                <a:cs typeface="Franklin Gothic Demi" charset="0"/>
              </a:rPr>
              <a:t>I-SPY2 </a:t>
            </a:r>
            <a:r>
              <a:rPr lang="en-US" sz="2799" b="1" dirty="0">
                <a:solidFill>
                  <a:schemeClr val="tx1">
                    <a:lumMod val="50000"/>
                    <a:lumOff val="50000"/>
                  </a:schemeClr>
                </a:solidFill>
                <a:latin typeface="Franklin Gothic Demi" charset="0"/>
                <a:ea typeface="Franklin Gothic Demi" charset="0"/>
                <a:cs typeface="Franklin Gothic Demi" charset="0"/>
              </a:rPr>
              <a:t>Trial</a:t>
            </a:r>
          </a:p>
        </p:txBody>
      </p:sp>
      <p:sp>
        <p:nvSpPr>
          <p:cNvPr id="14" name="TextBox 13">
            <a:extLst>
              <a:ext uri="{FF2B5EF4-FFF2-40B4-BE49-F238E27FC236}">
                <a16:creationId xmlns:a16="http://schemas.microsoft.com/office/drawing/2014/main" id="{D45BD9EC-B45A-6784-02BF-4BDD1CE0559F}"/>
              </a:ext>
            </a:extLst>
          </p:cNvPr>
          <p:cNvSpPr txBox="1"/>
          <p:nvPr/>
        </p:nvSpPr>
        <p:spPr>
          <a:xfrm>
            <a:off x="890232" y="674881"/>
            <a:ext cx="9459482" cy="1364793"/>
          </a:xfrm>
          <a:prstGeom prst="rect">
            <a:avLst/>
          </a:prstGeom>
          <a:noFill/>
          <a:ln w="12700" cap="flat">
            <a:noFill/>
            <a:miter lim="400000"/>
          </a:ln>
          <a:effectLst>
            <a:outerShdw blurRad="25400" dist="12700" dir="5400000" rotWithShape="0">
              <a:srgbClr val="000000">
                <a:alpha val="50000"/>
              </a:srgbClr>
            </a:outerShdw>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35717" tIns="35717" rIns="35717" bIns="35717" numCol="1" spcCol="38100" rtlCol="0" anchor="ctr">
            <a:spAutoFit/>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en-US" altLang="en-US" sz="2800" b="0" i="0" u="none" strike="noStrike" kern="0" cap="none" spc="0" normalizeH="0" baseline="0" noProof="0" dirty="0">
                <a:ln>
                  <a:noFill/>
                </a:ln>
                <a:solidFill>
                  <a:schemeClr val="bg1"/>
                </a:solidFill>
                <a:effectLst/>
                <a:uLnTx/>
                <a:uFillTx/>
                <a:latin typeface="Franklin Gothic Medium Cond" charset="0"/>
                <a:ea typeface="Franklin Gothic Medium Cond" charset="0"/>
                <a:cs typeface="Franklin Gothic Medium Cond" charset="0"/>
              </a:rPr>
              <a:t>(Trial in Progress) A phase 2, open-label, randomized multicenter trial to evaluate neoadjuvant lasofoxifene in molecularly-selected HR+/HER2- Clinical Stage 2/3 breast cancer</a:t>
            </a:r>
          </a:p>
        </p:txBody>
      </p:sp>
      <p:sp>
        <p:nvSpPr>
          <p:cNvPr id="24" name="Text Box 21">
            <a:extLst>
              <a:ext uri="{FF2B5EF4-FFF2-40B4-BE49-F238E27FC236}">
                <a16:creationId xmlns:a16="http://schemas.microsoft.com/office/drawing/2014/main" id="{B15D732C-2E8C-6D12-00D3-18B3180658B5}"/>
              </a:ext>
            </a:extLst>
          </p:cNvPr>
          <p:cNvSpPr txBox="1">
            <a:spLocks noChangeArrowheads="1"/>
          </p:cNvSpPr>
          <p:nvPr/>
        </p:nvSpPr>
        <p:spPr bwMode="auto">
          <a:xfrm>
            <a:off x="161926" y="2924431"/>
            <a:ext cx="3552824" cy="7012817"/>
          </a:xfrm>
          <a:prstGeom prst="rect">
            <a:avLst/>
          </a:prstGeom>
          <a:solidFill>
            <a:schemeClr val="bg1"/>
          </a:solidFill>
          <a:ln>
            <a:noFill/>
          </a:ln>
        </p:spPr>
        <p:txBody>
          <a:bodyPr wrap="square" lIns="900001" tIns="108000" rIns="360000" bIns="108000">
            <a:noAutofit/>
          </a:bodyPr>
          <a:lstStyle>
            <a:lvl1pPr algn="ctr" defTabSz="2193925">
              <a:defRPr sz="10600">
                <a:solidFill>
                  <a:schemeClr val="tx2"/>
                </a:solidFill>
                <a:latin typeface="Arial" charset="0"/>
                <a:ea typeface="ＭＳ Ｐゴシック" charset="-128"/>
              </a:defRPr>
            </a:lvl1pPr>
            <a:lvl2pPr marL="742950" indent="-285750" algn="ctr" defTabSz="2193925">
              <a:defRPr sz="10600">
                <a:solidFill>
                  <a:schemeClr val="tx2"/>
                </a:solidFill>
                <a:latin typeface="Arial" charset="0"/>
                <a:ea typeface="ＭＳ Ｐゴシック" charset="-128"/>
              </a:defRPr>
            </a:lvl2pPr>
            <a:lvl3pPr marL="1143000" indent="-228600" algn="ctr" defTabSz="2193925">
              <a:defRPr sz="10600">
                <a:solidFill>
                  <a:schemeClr val="tx2"/>
                </a:solidFill>
                <a:latin typeface="Arial" charset="0"/>
                <a:ea typeface="ＭＳ Ｐゴシック" charset="-128"/>
              </a:defRPr>
            </a:lvl3pPr>
            <a:lvl4pPr marL="1600200" indent="-228600" algn="ctr" defTabSz="2193925">
              <a:defRPr sz="10600">
                <a:solidFill>
                  <a:schemeClr val="tx2"/>
                </a:solidFill>
                <a:latin typeface="Arial" charset="0"/>
                <a:ea typeface="ＭＳ Ｐゴシック" charset="-128"/>
              </a:defRPr>
            </a:lvl4pPr>
            <a:lvl5pPr marL="2057400" indent="-228600" algn="ctr" defTabSz="2193925">
              <a:defRPr sz="10600">
                <a:solidFill>
                  <a:schemeClr val="tx2"/>
                </a:solidFill>
                <a:latin typeface="Arial" charset="0"/>
                <a:ea typeface="ＭＳ Ｐゴシック" charset="-128"/>
              </a:defRPr>
            </a:lvl5pPr>
            <a:lvl6pPr marL="2514600" indent="-228600" algn="ctr" defTabSz="2193925" eaLnBrk="0" fontAlgn="base" hangingPunct="0">
              <a:spcBef>
                <a:spcPct val="0"/>
              </a:spcBef>
              <a:spcAft>
                <a:spcPct val="0"/>
              </a:spcAft>
              <a:defRPr sz="10600">
                <a:solidFill>
                  <a:schemeClr val="tx2"/>
                </a:solidFill>
                <a:latin typeface="Arial" charset="0"/>
                <a:ea typeface="ＭＳ Ｐゴシック" charset="-128"/>
              </a:defRPr>
            </a:lvl6pPr>
            <a:lvl7pPr marL="2971800" indent="-228600" algn="ctr" defTabSz="2193925" eaLnBrk="0" fontAlgn="base" hangingPunct="0">
              <a:spcBef>
                <a:spcPct val="0"/>
              </a:spcBef>
              <a:spcAft>
                <a:spcPct val="0"/>
              </a:spcAft>
              <a:defRPr sz="10600">
                <a:solidFill>
                  <a:schemeClr val="tx2"/>
                </a:solidFill>
                <a:latin typeface="Arial" charset="0"/>
                <a:ea typeface="ＭＳ Ｐゴシック" charset="-128"/>
              </a:defRPr>
            </a:lvl7pPr>
            <a:lvl8pPr marL="3429000" indent="-228600" algn="ctr" defTabSz="2193925" eaLnBrk="0" fontAlgn="base" hangingPunct="0">
              <a:spcBef>
                <a:spcPct val="0"/>
              </a:spcBef>
              <a:spcAft>
                <a:spcPct val="0"/>
              </a:spcAft>
              <a:defRPr sz="10600">
                <a:solidFill>
                  <a:schemeClr val="tx2"/>
                </a:solidFill>
                <a:latin typeface="Arial" charset="0"/>
                <a:ea typeface="ＭＳ Ｐゴシック" charset="-128"/>
              </a:defRPr>
            </a:lvl8pPr>
            <a:lvl9pPr marL="3886200" indent="-228600" algn="ctr" defTabSz="2193925" eaLnBrk="0" fontAlgn="base" hangingPunct="0">
              <a:spcBef>
                <a:spcPct val="0"/>
              </a:spcBef>
              <a:spcAft>
                <a:spcPct val="0"/>
              </a:spcAft>
              <a:defRPr sz="10600">
                <a:solidFill>
                  <a:schemeClr val="tx2"/>
                </a:solidFill>
                <a:latin typeface="Arial" charset="0"/>
                <a:ea typeface="ＭＳ Ｐゴシック" charset="-128"/>
              </a:defRPr>
            </a:lvl9pPr>
          </a:lstStyle>
          <a:p>
            <a:pPr algn="l" eaLnBrk="1" hangingPunct="1">
              <a:spcBef>
                <a:spcPct val="50000"/>
              </a:spcBef>
            </a:pPr>
            <a:endParaRPr lang="en-US" altLang="en-US" sz="2000" dirty="0">
              <a:solidFill>
                <a:schemeClr val="tx1"/>
              </a:solidFill>
              <a:latin typeface="Franklin Gothic Book" charset="0"/>
              <a:ea typeface="Franklin Gothic Book" charset="0"/>
              <a:cs typeface="Franklin Gothic Book" charset="0"/>
            </a:endParaRPr>
          </a:p>
        </p:txBody>
      </p:sp>
      <p:sp>
        <p:nvSpPr>
          <p:cNvPr id="23" name="Text Box 5">
            <a:extLst>
              <a:ext uri="{FF2B5EF4-FFF2-40B4-BE49-F238E27FC236}">
                <a16:creationId xmlns:a16="http://schemas.microsoft.com/office/drawing/2014/main" id="{038F81EE-988B-759E-FA98-3841070F3D5B}"/>
              </a:ext>
            </a:extLst>
          </p:cNvPr>
          <p:cNvSpPr txBox="1">
            <a:spLocks noChangeArrowheads="1"/>
          </p:cNvSpPr>
          <p:nvPr/>
        </p:nvSpPr>
        <p:spPr bwMode="auto">
          <a:xfrm>
            <a:off x="161924" y="2924431"/>
            <a:ext cx="3566160" cy="369320"/>
          </a:xfrm>
          <a:prstGeom prst="rect">
            <a:avLst/>
          </a:prstGeom>
          <a:solidFill>
            <a:srgbClr val="546472"/>
          </a:solidFill>
          <a:ln>
            <a:noFill/>
          </a:ln>
        </p:spPr>
        <p:txBody>
          <a:bodyPr wrap="square" lIns="0" tIns="45714" rIns="0" bIns="45714">
            <a:spAutoFit/>
          </a:bodyPr>
          <a:lstStyle>
            <a:lvl1pPr algn="ctr" defTabSz="2193925">
              <a:defRPr sz="10600">
                <a:solidFill>
                  <a:schemeClr val="tx2"/>
                </a:solidFill>
                <a:latin typeface="Arial" charset="0"/>
                <a:ea typeface="ＭＳ Ｐゴシック" charset="-128"/>
              </a:defRPr>
            </a:lvl1pPr>
            <a:lvl2pPr marL="742950" indent="-285750" algn="ctr" defTabSz="2193925">
              <a:defRPr sz="10600">
                <a:solidFill>
                  <a:schemeClr val="tx2"/>
                </a:solidFill>
                <a:latin typeface="Arial" charset="0"/>
                <a:ea typeface="ＭＳ Ｐゴシック" charset="-128"/>
              </a:defRPr>
            </a:lvl2pPr>
            <a:lvl3pPr marL="1143000" indent="-228600" algn="ctr" defTabSz="2193925">
              <a:defRPr sz="10600">
                <a:solidFill>
                  <a:schemeClr val="tx2"/>
                </a:solidFill>
                <a:latin typeface="Arial" charset="0"/>
                <a:ea typeface="ＭＳ Ｐゴシック" charset="-128"/>
              </a:defRPr>
            </a:lvl3pPr>
            <a:lvl4pPr marL="1600200" indent="-228600" algn="ctr" defTabSz="2193925">
              <a:defRPr sz="10600">
                <a:solidFill>
                  <a:schemeClr val="tx2"/>
                </a:solidFill>
                <a:latin typeface="Arial" charset="0"/>
                <a:ea typeface="ＭＳ Ｐゴシック" charset="-128"/>
              </a:defRPr>
            </a:lvl4pPr>
            <a:lvl5pPr marL="2057400" indent="-228600" algn="ctr" defTabSz="2193925">
              <a:defRPr sz="10600">
                <a:solidFill>
                  <a:schemeClr val="tx2"/>
                </a:solidFill>
                <a:latin typeface="Arial" charset="0"/>
                <a:ea typeface="ＭＳ Ｐゴシック" charset="-128"/>
              </a:defRPr>
            </a:lvl5pPr>
            <a:lvl6pPr marL="2514600" indent="-228600" algn="ctr" defTabSz="2193925" eaLnBrk="0" fontAlgn="base" hangingPunct="0">
              <a:spcBef>
                <a:spcPct val="0"/>
              </a:spcBef>
              <a:spcAft>
                <a:spcPct val="0"/>
              </a:spcAft>
              <a:defRPr sz="10600">
                <a:solidFill>
                  <a:schemeClr val="tx2"/>
                </a:solidFill>
                <a:latin typeface="Arial" charset="0"/>
                <a:ea typeface="ＭＳ Ｐゴシック" charset="-128"/>
              </a:defRPr>
            </a:lvl6pPr>
            <a:lvl7pPr marL="2971800" indent="-228600" algn="ctr" defTabSz="2193925" eaLnBrk="0" fontAlgn="base" hangingPunct="0">
              <a:spcBef>
                <a:spcPct val="0"/>
              </a:spcBef>
              <a:spcAft>
                <a:spcPct val="0"/>
              </a:spcAft>
              <a:defRPr sz="10600">
                <a:solidFill>
                  <a:schemeClr val="tx2"/>
                </a:solidFill>
                <a:latin typeface="Arial" charset="0"/>
                <a:ea typeface="ＭＳ Ｐゴシック" charset="-128"/>
              </a:defRPr>
            </a:lvl7pPr>
            <a:lvl8pPr marL="3429000" indent="-228600" algn="ctr" defTabSz="2193925" eaLnBrk="0" fontAlgn="base" hangingPunct="0">
              <a:spcBef>
                <a:spcPct val="0"/>
              </a:spcBef>
              <a:spcAft>
                <a:spcPct val="0"/>
              </a:spcAft>
              <a:defRPr sz="10600">
                <a:solidFill>
                  <a:schemeClr val="tx2"/>
                </a:solidFill>
                <a:latin typeface="Arial" charset="0"/>
                <a:ea typeface="ＭＳ Ｐゴシック" charset="-128"/>
              </a:defRPr>
            </a:lvl8pPr>
            <a:lvl9pPr marL="3886200" indent="-228600" algn="ctr" defTabSz="2193925" eaLnBrk="0" fontAlgn="base" hangingPunct="0">
              <a:spcBef>
                <a:spcPct val="0"/>
              </a:spcBef>
              <a:spcAft>
                <a:spcPct val="0"/>
              </a:spcAft>
              <a:defRPr sz="10600">
                <a:solidFill>
                  <a:schemeClr val="tx2"/>
                </a:solidFill>
                <a:latin typeface="Arial" charset="0"/>
                <a:ea typeface="ＭＳ Ｐゴシック" charset="-128"/>
              </a:defRPr>
            </a:lvl9pPr>
          </a:lstStyle>
          <a:p>
            <a:pPr eaLnBrk="1" hangingPunct="1">
              <a:spcBef>
                <a:spcPts val="0"/>
              </a:spcBef>
            </a:pPr>
            <a:r>
              <a:rPr lang="en-US" altLang="en-US" sz="1800" spc="98" dirty="0">
                <a:solidFill>
                  <a:schemeClr val="bg1"/>
                </a:solidFill>
                <a:latin typeface="Franklin Gothic Book" charset="0"/>
                <a:ea typeface="Franklin Gothic Book" charset="0"/>
                <a:cs typeface="Franklin Gothic Book" charset="0"/>
              </a:rPr>
              <a:t>BACKGROUND</a:t>
            </a:r>
          </a:p>
        </p:txBody>
      </p:sp>
      <p:sp>
        <p:nvSpPr>
          <p:cNvPr id="5" name="Shape 12">
            <a:extLst>
              <a:ext uri="{FF2B5EF4-FFF2-40B4-BE49-F238E27FC236}">
                <a16:creationId xmlns:a16="http://schemas.microsoft.com/office/drawing/2014/main" id="{DE5BF49F-BD05-52BE-E906-6338FE1FB9D2}"/>
              </a:ext>
            </a:extLst>
          </p:cNvPr>
          <p:cNvSpPr/>
          <p:nvPr/>
        </p:nvSpPr>
        <p:spPr>
          <a:xfrm>
            <a:off x="193628" y="3383688"/>
            <a:ext cx="3457182" cy="6078267"/>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spAutoFit/>
          </a:bodyPr>
          <a:lstStyle>
            <a:lvl1pPr algn="just" defTabSz="457200">
              <a:lnSpc>
                <a:spcPct val="110000"/>
              </a:lnSpc>
              <a:defRPr sz="1600"/>
            </a:lvl1pPr>
          </a:lstStyle>
          <a:p>
            <a:pPr marL="171425" indent="-171425" algn="l">
              <a:buFont typeface="Arial" panose="020B0604020202020204" pitchFamily="34" charset="0"/>
              <a:buChar char="•"/>
            </a:pPr>
            <a:r>
              <a:rPr lang="en-US" sz="1200" dirty="0">
                <a:latin typeface="Franklin Gothic Book" panose="020B0503020102020204" pitchFamily="34" charset="0"/>
              </a:rPr>
              <a:t>Chemotherapy offers limited benefit for early-stage breast cancer (BC) patients with molecular low risk, clinical high risk, hormone receptor positive (HR+), HER2-negative tumors.</a:t>
            </a:r>
            <a:r>
              <a:rPr lang="en-US" sz="1200" baseline="30000" dirty="0">
                <a:latin typeface="Franklin Gothic Book" panose="020B0503020102020204" pitchFamily="34" charset="0"/>
              </a:rPr>
              <a:t>1</a:t>
            </a:r>
            <a:r>
              <a:rPr lang="en-US" sz="1200" dirty="0">
                <a:latin typeface="Franklin Gothic Book" panose="020B0503020102020204" pitchFamily="34" charset="0"/>
              </a:rPr>
              <a:t> </a:t>
            </a:r>
          </a:p>
          <a:p>
            <a:pPr marL="171425" indent="-171425" algn="l">
              <a:buFont typeface="Arial" panose="020B0604020202020204" pitchFamily="34" charset="0"/>
              <a:buChar char="•"/>
            </a:pPr>
            <a:r>
              <a:rPr lang="en-US" sz="1200" dirty="0">
                <a:latin typeface="Franklin Gothic Book" panose="020B0503020102020204" pitchFamily="34" charset="0"/>
              </a:rPr>
              <a:t>Neoadjuvant endocrine therapy (NET) can downstage breast tumors and facilitates breast </a:t>
            </a:r>
            <a:r>
              <a:rPr lang="en-US" sz="1200" dirty="0">
                <a:solidFill>
                  <a:schemeClr val="tx1"/>
                </a:solidFill>
                <a:latin typeface="Franklin Gothic Book" panose="020B0503020102020204" pitchFamily="34" charset="0"/>
              </a:rPr>
              <a:t>conservation similar to neoadjuvant chemotherapy in women with locally advanced HR+, HER2- BC, but with lower toxicity.</a:t>
            </a:r>
            <a:r>
              <a:rPr lang="en-US" sz="1200" baseline="30000" dirty="0">
                <a:latin typeface="Franklin Gothic Book" panose="020B0503020102020204" pitchFamily="34" charset="0"/>
              </a:rPr>
              <a:t>2</a:t>
            </a:r>
          </a:p>
          <a:p>
            <a:pPr marL="171425" indent="-171425" algn="l">
              <a:buFont typeface="Arial" panose="020B0604020202020204" pitchFamily="34" charset="0"/>
              <a:buChar char="•"/>
            </a:pPr>
            <a:r>
              <a:rPr lang="en-US" sz="1200" dirty="0">
                <a:latin typeface="Franklin Gothic Book" panose="020B0503020102020204" pitchFamily="34" charset="0"/>
              </a:rPr>
              <a:t>Aromatase inhibition (AI) (+/- ovarian function suppression (OFS)) is the standard NET for locally advanced, HR+, HER2- BC. However, the toxicity profile of AI/OFS causes poor tolerance thus more tolerable and effective </a:t>
            </a:r>
            <a:r>
              <a:rPr lang="en-US" sz="1200" dirty="0">
                <a:solidFill>
                  <a:schemeClr val="tx1"/>
                </a:solidFill>
                <a:latin typeface="Franklin Gothic Book" panose="020B0503020102020204" pitchFamily="34" charset="0"/>
              </a:rPr>
              <a:t>endocrine-based</a:t>
            </a:r>
            <a:r>
              <a:rPr lang="en-US" sz="1200" dirty="0">
                <a:solidFill>
                  <a:srgbClr val="FF0000"/>
                </a:solidFill>
                <a:latin typeface="Franklin Gothic Book" panose="020B0503020102020204" pitchFamily="34" charset="0"/>
              </a:rPr>
              <a:t> </a:t>
            </a:r>
            <a:r>
              <a:rPr lang="en-US" sz="1200" dirty="0">
                <a:latin typeface="Franklin Gothic Book" panose="020B0503020102020204" pitchFamily="34" charset="0"/>
              </a:rPr>
              <a:t>treatments are needed.</a:t>
            </a:r>
            <a:r>
              <a:rPr lang="en-US" sz="1200" baseline="30000" dirty="0">
                <a:latin typeface="Franklin Gothic Book" panose="020B0503020102020204" pitchFamily="34" charset="0"/>
              </a:rPr>
              <a:t>3</a:t>
            </a:r>
            <a:r>
              <a:rPr lang="en-US" sz="1200" dirty="0">
                <a:latin typeface="Franklin Gothic Book" panose="020B0503020102020204" pitchFamily="34" charset="0"/>
              </a:rPr>
              <a:t> </a:t>
            </a:r>
          </a:p>
          <a:p>
            <a:pPr marL="171425" indent="-171425" algn="l">
              <a:buFont typeface="Arial" panose="020B0604020202020204" pitchFamily="34" charset="0"/>
              <a:buChar char="•"/>
            </a:pPr>
            <a:r>
              <a:rPr lang="en-US" sz="1200" dirty="0">
                <a:latin typeface="Franklin Gothic Book" panose="020B0503020102020204" pitchFamily="34" charset="0"/>
              </a:rPr>
              <a:t>Lasofoxifene is a next-generation selective estrogen receptor modulator (SERM) that has shown efficacy and a favorable toxicity profile in women with HR+, HER2- metastatic BC.</a:t>
            </a:r>
            <a:r>
              <a:rPr lang="en-US" sz="1200" baseline="30000" dirty="0">
                <a:latin typeface="Franklin Gothic Book" panose="020B0503020102020204" pitchFamily="34" charset="0"/>
              </a:rPr>
              <a:t>4</a:t>
            </a:r>
          </a:p>
          <a:p>
            <a:pPr marL="171425" indent="-171425" algn="l">
              <a:buFont typeface="Arial" panose="020B0604020202020204" pitchFamily="34" charset="0"/>
              <a:buChar char="•"/>
            </a:pPr>
            <a:r>
              <a:rPr lang="en-US" sz="1200" dirty="0">
                <a:latin typeface="Franklin Gothic Book" panose="020B0503020102020204" pitchFamily="34" charset="0"/>
              </a:rPr>
              <a:t>This Endocrine Optimization Protocol (EOP) is a phase 2, open-label, randomized multicenter sub-study within the </a:t>
            </a:r>
            <a:r>
              <a:rPr lang="en-US" sz="1200" b="1" u="sng" dirty="0">
                <a:latin typeface="Franklin Gothic Book" panose="020B0503020102020204" pitchFamily="34" charset="0"/>
              </a:rPr>
              <a:t>I</a:t>
            </a:r>
            <a:r>
              <a:rPr lang="en-US" sz="1200" dirty="0">
                <a:latin typeface="Franklin Gothic Book" panose="020B0503020102020204" pitchFamily="34" charset="0"/>
              </a:rPr>
              <a:t>nvestigation of </a:t>
            </a:r>
            <a:r>
              <a:rPr lang="en-US" sz="1200" b="1" u="sng" dirty="0">
                <a:latin typeface="Franklin Gothic Book" panose="020B0503020102020204" pitchFamily="34" charset="0"/>
              </a:rPr>
              <a:t>S</a:t>
            </a:r>
            <a:r>
              <a:rPr lang="en-US" sz="1200" dirty="0">
                <a:latin typeface="Franklin Gothic Book" panose="020B0503020102020204" pitchFamily="34" charset="0"/>
              </a:rPr>
              <a:t>erial Studies to </a:t>
            </a:r>
            <a:r>
              <a:rPr lang="en-US" sz="1200" b="1" u="sng" dirty="0">
                <a:latin typeface="Franklin Gothic Book" panose="020B0503020102020204" pitchFamily="34" charset="0"/>
              </a:rPr>
              <a:t>P</a:t>
            </a:r>
            <a:r>
              <a:rPr lang="en-US" sz="1200" dirty="0">
                <a:latin typeface="Franklin Gothic Book" panose="020B0503020102020204" pitchFamily="34" charset="0"/>
              </a:rPr>
              <a:t>redict </a:t>
            </a:r>
            <a:r>
              <a:rPr lang="en-US" sz="1200" b="1" u="sng" dirty="0">
                <a:latin typeface="Franklin Gothic Book" panose="020B0503020102020204" pitchFamily="34" charset="0"/>
              </a:rPr>
              <a:t>Y</a:t>
            </a:r>
            <a:r>
              <a:rPr lang="en-US" sz="1200" dirty="0">
                <a:latin typeface="Franklin Gothic Book" panose="020B0503020102020204" pitchFamily="34" charset="0"/>
              </a:rPr>
              <a:t>our </a:t>
            </a:r>
            <a:r>
              <a:rPr lang="en-US" sz="1200" b="1" u="sng" dirty="0">
                <a:latin typeface="Franklin Gothic Book" panose="020B0503020102020204" pitchFamily="34" charset="0"/>
              </a:rPr>
              <a:t>T</a:t>
            </a:r>
            <a:r>
              <a:rPr lang="en-US" sz="1200" dirty="0">
                <a:latin typeface="Franklin Gothic Book" panose="020B0503020102020204" pitchFamily="34" charset="0"/>
              </a:rPr>
              <a:t>herapeutic </a:t>
            </a:r>
            <a:r>
              <a:rPr lang="en-US" sz="1200" b="1" u="sng" dirty="0">
                <a:latin typeface="Franklin Gothic Book" panose="020B0503020102020204" pitchFamily="34" charset="0"/>
              </a:rPr>
              <a:t>R</a:t>
            </a:r>
            <a:r>
              <a:rPr lang="en-US" sz="1200" dirty="0">
                <a:latin typeface="Franklin Gothic Book" panose="020B0503020102020204" pitchFamily="34" charset="0"/>
              </a:rPr>
              <a:t>esponse with </a:t>
            </a:r>
            <a:r>
              <a:rPr lang="en-US" sz="1200" b="1" u="sng" dirty="0">
                <a:latin typeface="Franklin Gothic Book" panose="020B0503020102020204" pitchFamily="34" charset="0"/>
              </a:rPr>
              <a:t>I</a:t>
            </a:r>
            <a:r>
              <a:rPr lang="en-US" sz="1200" dirty="0">
                <a:latin typeface="Franklin Gothic Book" panose="020B0503020102020204" pitchFamily="34" charset="0"/>
              </a:rPr>
              <a:t>maging </a:t>
            </a:r>
            <a:r>
              <a:rPr lang="en-US" sz="1200" b="1" u="sng" dirty="0">
                <a:latin typeface="Franklin Gothic Book" panose="020B0503020102020204" pitchFamily="34" charset="0"/>
              </a:rPr>
              <a:t>A</a:t>
            </a:r>
            <a:r>
              <a:rPr lang="en-US" sz="1200" dirty="0">
                <a:latin typeface="Franklin Gothic Book" panose="020B0503020102020204" pitchFamily="34" charset="0"/>
              </a:rPr>
              <a:t>nd mo</a:t>
            </a:r>
            <a:r>
              <a:rPr lang="en-US" sz="1200" b="1" u="sng" dirty="0">
                <a:latin typeface="Franklin Gothic Book" panose="020B0503020102020204" pitchFamily="34" charset="0"/>
              </a:rPr>
              <a:t>L</a:t>
            </a:r>
            <a:r>
              <a:rPr lang="en-US" sz="1200" dirty="0">
                <a:latin typeface="Franklin Gothic Book" panose="020B0503020102020204" pitchFamily="34" charset="0"/>
              </a:rPr>
              <a:t>ecular analysis 2 (I-SPY 2 TRIAL) to determine the feasibility, safety, and efficacy of lasofoxifene versus AI as NET among women with molecular low risk, clinical high risk, HR+, HER2 -, locally advanced BC with 6 months of NET.</a:t>
            </a:r>
          </a:p>
          <a:p>
            <a:pPr lvl="0">
              <a:defRPr sz="1800">
                <a:uFillTx/>
              </a:defRPr>
            </a:pPr>
            <a:endParaRPr sz="1200" dirty="0">
              <a:solidFill>
                <a:schemeClr val="tx1"/>
              </a:solidFill>
            </a:endParaRPr>
          </a:p>
        </p:txBody>
      </p:sp>
      <p:sp>
        <p:nvSpPr>
          <p:cNvPr id="30" name="Text Box 21">
            <a:extLst>
              <a:ext uri="{FF2B5EF4-FFF2-40B4-BE49-F238E27FC236}">
                <a16:creationId xmlns:a16="http://schemas.microsoft.com/office/drawing/2014/main" id="{9B7940AE-7F13-5009-8734-65F1FBA591A6}"/>
              </a:ext>
            </a:extLst>
          </p:cNvPr>
          <p:cNvSpPr txBox="1">
            <a:spLocks noChangeArrowheads="1"/>
          </p:cNvSpPr>
          <p:nvPr/>
        </p:nvSpPr>
        <p:spPr bwMode="auto">
          <a:xfrm>
            <a:off x="5672931" y="14212390"/>
            <a:ext cx="5495627" cy="3826038"/>
          </a:xfrm>
          <a:prstGeom prst="rect">
            <a:avLst/>
          </a:prstGeom>
          <a:solidFill>
            <a:schemeClr val="bg1"/>
          </a:solidFill>
          <a:ln>
            <a:noFill/>
          </a:ln>
        </p:spPr>
        <p:txBody>
          <a:bodyPr wrap="square" lIns="900001" tIns="108000" rIns="360000" bIns="108000">
            <a:noAutofit/>
          </a:bodyPr>
          <a:lstStyle>
            <a:lvl1pPr algn="ctr" defTabSz="2193925">
              <a:defRPr sz="10600">
                <a:solidFill>
                  <a:schemeClr val="tx2"/>
                </a:solidFill>
                <a:latin typeface="Arial" charset="0"/>
                <a:ea typeface="ＭＳ Ｐゴシック" charset="-128"/>
              </a:defRPr>
            </a:lvl1pPr>
            <a:lvl2pPr marL="742950" indent="-285750" algn="ctr" defTabSz="2193925">
              <a:defRPr sz="10600">
                <a:solidFill>
                  <a:schemeClr val="tx2"/>
                </a:solidFill>
                <a:latin typeface="Arial" charset="0"/>
                <a:ea typeface="ＭＳ Ｐゴシック" charset="-128"/>
              </a:defRPr>
            </a:lvl2pPr>
            <a:lvl3pPr marL="1143000" indent="-228600" algn="ctr" defTabSz="2193925">
              <a:defRPr sz="10600">
                <a:solidFill>
                  <a:schemeClr val="tx2"/>
                </a:solidFill>
                <a:latin typeface="Arial" charset="0"/>
                <a:ea typeface="ＭＳ Ｐゴシック" charset="-128"/>
              </a:defRPr>
            </a:lvl3pPr>
            <a:lvl4pPr marL="1600200" indent="-228600" algn="ctr" defTabSz="2193925">
              <a:defRPr sz="10600">
                <a:solidFill>
                  <a:schemeClr val="tx2"/>
                </a:solidFill>
                <a:latin typeface="Arial" charset="0"/>
                <a:ea typeface="ＭＳ Ｐゴシック" charset="-128"/>
              </a:defRPr>
            </a:lvl4pPr>
            <a:lvl5pPr marL="2057400" indent="-228600" algn="ctr" defTabSz="2193925">
              <a:defRPr sz="10600">
                <a:solidFill>
                  <a:schemeClr val="tx2"/>
                </a:solidFill>
                <a:latin typeface="Arial" charset="0"/>
                <a:ea typeface="ＭＳ Ｐゴシック" charset="-128"/>
              </a:defRPr>
            </a:lvl5pPr>
            <a:lvl6pPr marL="2514600" indent="-228600" algn="ctr" defTabSz="2193925" eaLnBrk="0" fontAlgn="base" hangingPunct="0">
              <a:spcBef>
                <a:spcPct val="0"/>
              </a:spcBef>
              <a:spcAft>
                <a:spcPct val="0"/>
              </a:spcAft>
              <a:defRPr sz="10600">
                <a:solidFill>
                  <a:schemeClr val="tx2"/>
                </a:solidFill>
                <a:latin typeface="Arial" charset="0"/>
                <a:ea typeface="ＭＳ Ｐゴシック" charset="-128"/>
              </a:defRPr>
            </a:lvl6pPr>
            <a:lvl7pPr marL="2971800" indent="-228600" algn="ctr" defTabSz="2193925" eaLnBrk="0" fontAlgn="base" hangingPunct="0">
              <a:spcBef>
                <a:spcPct val="0"/>
              </a:spcBef>
              <a:spcAft>
                <a:spcPct val="0"/>
              </a:spcAft>
              <a:defRPr sz="10600">
                <a:solidFill>
                  <a:schemeClr val="tx2"/>
                </a:solidFill>
                <a:latin typeface="Arial" charset="0"/>
                <a:ea typeface="ＭＳ Ｐゴシック" charset="-128"/>
              </a:defRPr>
            </a:lvl7pPr>
            <a:lvl8pPr marL="3429000" indent="-228600" algn="ctr" defTabSz="2193925" eaLnBrk="0" fontAlgn="base" hangingPunct="0">
              <a:spcBef>
                <a:spcPct val="0"/>
              </a:spcBef>
              <a:spcAft>
                <a:spcPct val="0"/>
              </a:spcAft>
              <a:defRPr sz="10600">
                <a:solidFill>
                  <a:schemeClr val="tx2"/>
                </a:solidFill>
                <a:latin typeface="Arial" charset="0"/>
                <a:ea typeface="ＭＳ Ｐゴシック" charset="-128"/>
              </a:defRPr>
            </a:lvl8pPr>
            <a:lvl9pPr marL="3886200" indent="-228600" algn="ctr" defTabSz="2193925" eaLnBrk="0" fontAlgn="base" hangingPunct="0">
              <a:spcBef>
                <a:spcPct val="0"/>
              </a:spcBef>
              <a:spcAft>
                <a:spcPct val="0"/>
              </a:spcAft>
              <a:defRPr sz="10600">
                <a:solidFill>
                  <a:schemeClr val="tx2"/>
                </a:solidFill>
                <a:latin typeface="Arial" charset="0"/>
                <a:ea typeface="ＭＳ Ｐゴシック" charset="-128"/>
              </a:defRPr>
            </a:lvl9pPr>
          </a:lstStyle>
          <a:p>
            <a:pPr algn="l" eaLnBrk="1" hangingPunct="1">
              <a:spcBef>
                <a:spcPct val="50000"/>
              </a:spcBef>
            </a:pPr>
            <a:endParaRPr lang="en-US" altLang="en-US" sz="2000" dirty="0">
              <a:solidFill>
                <a:schemeClr val="tx1"/>
              </a:solidFill>
              <a:latin typeface="Franklin Gothic Book" charset="0"/>
              <a:ea typeface="Franklin Gothic Book" charset="0"/>
              <a:cs typeface="Franklin Gothic Book" charset="0"/>
            </a:endParaRPr>
          </a:p>
        </p:txBody>
      </p:sp>
      <p:sp>
        <p:nvSpPr>
          <p:cNvPr id="27" name="Text Box 5">
            <a:extLst>
              <a:ext uri="{FF2B5EF4-FFF2-40B4-BE49-F238E27FC236}">
                <a16:creationId xmlns:a16="http://schemas.microsoft.com/office/drawing/2014/main" id="{F2C3648F-22F6-9562-480E-A75F91CA016C}"/>
              </a:ext>
            </a:extLst>
          </p:cNvPr>
          <p:cNvSpPr txBox="1">
            <a:spLocks noChangeArrowheads="1"/>
          </p:cNvSpPr>
          <p:nvPr/>
        </p:nvSpPr>
        <p:spPr bwMode="auto">
          <a:xfrm>
            <a:off x="139678" y="10079358"/>
            <a:ext cx="11042687" cy="400097"/>
          </a:xfrm>
          <a:prstGeom prst="rect">
            <a:avLst/>
          </a:prstGeom>
          <a:solidFill>
            <a:srgbClr val="546472"/>
          </a:solidFill>
          <a:ln>
            <a:noFill/>
          </a:ln>
        </p:spPr>
        <p:txBody>
          <a:bodyPr wrap="square" lIns="0" tIns="45714" rIns="0" bIns="45714">
            <a:spAutoFit/>
          </a:bodyPr>
          <a:lstStyle>
            <a:lvl1pPr algn="ctr" defTabSz="2193925">
              <a:defRPr sz="10600">
                <a:solidFill>
                  <a:schemeClr val="tx2"/>
                </a:solidFill>
                <a:latin typeface="Arial" charset="0"/>
                <a:ea typeface="ＭＳ Ｐゴシック" charset="-128"/>
              </a:defRPr>
            </a:lvl1pPr>
            <a:lvl2pPr marL="742950" indent="-285750" algn="ctr" defTabSz="2193925">
              <a:defRPr sz="10600">
                <a:solidFill>
                  <a:schemeClr val="tx2"/>
                </a:solidFill>
                <a:latin typeface="Arial" charset="0"/>
                <a:ea typeface="ＭＳ Ｐゴシック" charset="-128"/>
              </a:defRPr>
            </a:lvl2pPr>
            <a:lvl3pPr marL="1143000" indent="-228600" algn="ctr" defTabSz="2193925">
              <a:defRPr sz="10600">
                <a:solidFill>
                  <a:schemeClr val="tx2"/>
                </a:solidFill>
                <a:latin typeface="Arial" charset="0"/>
                <a:ea typeface="ＭＳ Ｐゴシック" charset="-128"/>
              </a:defRPr>
            </a:lvl3pPr>
            <a:lvl4pPr marL="1600200" indent="-228600" algn="ctr" defTabSz="2193925">
              <a:defRPr sz="10600">
                <a:solidFill>
                  <a:schemeClr val="tx2"/>
                </a:solidFill>
                <a:latin typeface="Arial" charset="0"/>
                <a:ea typeface="ＭＳ Ｐゴシック" charset="-128"/>
              </a:defRPr>
            </a:lvl4pPr>
            <a:lvl5pPr marL="2057400" indent="-228600" algn="ctr" defTabSz="2193925">
              <a:defRPr sz="10600">
                <a:solidFill>
                  <a:schemeClr val="tx2"/>
                </a:solidFill>
                <a:latin typeface="Arial" charset="0"/>
                <a:ea typeface="ＭＳ Ｐゴシック" charset="-128"/>
              </a:defRPr>
            </a:lvl5pPr>
            <a:lvl6pPr marL="2514600" indent="-228600" algn="ctr" defTabSz="2193925" eaLnBrk="0" fontAlgn="base" hangingPunct="0">
              <a:spcBef>
                <a:spcPct val="0"/>
              </a:spcBef>
              <a:spcAft>
                <a:spcPct val="0"/>
              </a:spcAft>
              <a:defRPr sz="10600">
                <a:solidFill>
                  <a:schemeClr val="tx2"/>
                </a:solidFill>
                <a:latin typeface="Arial" charset="0"/>
                <a:ea typeface="ＭＳ Ｐゴシック" charset="-128"/>
              </a:defRPr>
            </a:lvl6pPr>
            <a:lvl7pPr marL="2971800" indent="-228600" algn="ctr" defTabSz="2193925" eaLnBrk="0" fontAlgn="base" hangingPunct="0">
              <a:spcBef>
                <a:spcPct val="0"/>
              </a:spcBef>
              <a:spcAft>
                <a:spcPct val="0"/>
              </a:spcAft>
              <a:defRPr sz="10600">
                <a:solidFill>
                  <a:schemeClr val="tx2"/>
                </a:solidFill>
                <a:latin typeface="Arial" charset="0"/>
                <a:ea typeface="ＭＳ Ｐゴシック" charset="-128"/>
              </a:defRPr>
            </a:lvl7pPr>
            <a:lvl8pPr marL="3429000" indent="-228600" algn="ctr" defTabSz="2193925" eaLnBrk="0" fontAlgn="base" hangingPunct="0">
              <a:spcBef>
                <a:spcPct val="0"/>
              </a:spcBef>
              <a:spcAft>
                <a:spcPct val="0"/>
              </a:spcAft>
              <a:defRPr sz="10600">
                <a:solidFill>
                  <a:schemeClr val="tx2"/>
                </a:solidFill>
                <a:latin typeface="Arial" charset="0"/>
                <a:ea typeface="ＭＳ Ｐゴシック" charset="-128"/>
              </a:defRPr>
            </a:lvl8pPr>
            <a:lvl9pPr marL="3886200" indent="-228600" algn="ctr" defTabSz="2193925" eaLnBrk="0" fontAlgn="base" hangingPunct="0">
              <a:spcBef>
                <a:spcPct val="0"/>
              </a:spcBef>
              <a:spcAft>
                <a:spcPct val="0"/>
              </a:spcAft>
              <a:defRPr sz="10600">
                <a:solidFill>
                  <a:schemeClr val="tx2"/>
                </a:solidFill>
                <a:latin typeface="Arial" charset="0"/>
                <a:ea typeface="ＭＳ Ｐゴシック" charset="-128"/>
              </a:defRPr>
            </a:lvl9pPr>
          </a:lstStyle>
          <a:p>
            <a:pPr eaLnBrk="1" hangingPunct="1">
              <a:spcBef>
                <a:spcPts val="0"/>
              </a:spcBef>
            </a:pPr>
            <a:r>
              <a:rPr lang="en-US" altLang="en-US" sz="2000" spc="98" dirty="0">
                <a:solidFill>
                  <a:schemeClr val="bg1"/>
                </a:solidFill>
                <a:latin typeface="Franklin Gothic Book" charset="0"/>
                <a:ea typeface="Franklin Gothic Book" charset="0"/>
                <a:cs typeface="Franklin Gothic Book" charset="0"/>
              </a:rPr>
              <a:t>Design of EOP sub-study of I-SPY 2 TRIAL</a:t>
            </a:r>
          </a:p>
        </p:txBody>
      </p:sp>
      <p:pic>
        <p:nvPicPr>
          <p:cNvPr id="29" name="Picture 28">
            <a:extLst>
              <a:ext uri="{FF2B5EF4-FFF2-40B4-BE49-F238E27FC236}">
                <a16:creationId xmlns:a16="http://schemas.microsoft.com/office/drawing/2014/main" id="{38827271-8E0A-8A96-1F09-D5B1883D014C}"/>
              </a:ext>
            </a:extLst>
          </p:cNvPr>
          <p:cNvPicPr>
            <a:picLocks noChangeAspect="1"/>
          </p:cNvPicPr>
          <p:nvPr/>
        </p:nvPicPr>
        <p:blipFill>
          <a:blip r:embed="rId8"/>
          <a:stretch>
            <a:fillRect/>
          </a:stretch>
        </p:blipFill>
        <p:spPr>
          <a:xfrm>
            <a:off x="5615298" y="10446609"/>
            <a:ext cx="5618296" cy="3217685"/>
          </a:xfrm>
          <a:prstGeom prst="rect">
            <a:avLst/>
          </a:prstGeom>
        </p:spPr>
      </p:pic>
      <p:sp>
        <p:nvSpPr>
          <p:cNvPr id="21" name="Shape 12">
            <a:extLst>
              <a:ext uri="{FF2B5EF4-FFF2-40B4-BE49-F238E27FC236}">
                <a16:creationId xmlns:a16="http://schemas.microsoft.com/office/drawing/2014/main" id="{75E5E457-808C-B000-6BB5-845144814FBF}"/>
              </a:ext>
            </a:extLst>
          </p:cNvPr>
          <p:cNvSpPr/>
          <p:nvPr/>
        </p:nvSpPr>
        <p:spPr>
          <a:xfrm>
            <a:off x="5737447" y="13691869"/>
            <a:ext cx="5374976" cy="396327"/>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spAutoFit/>
          </a:bodyPr>
          <a:lstStyle>
            <a:lvl1pPr algn="just" defTabSz="457200">
              <a:lnSpc>
                <a:spcPct val="110000"/>
              </a:lnSpc>
              <a:defRPr sz="1600"/>
            </a:lvl1pPr>
          </a:lstStyle>
          <a:p>
            <a:pPr lvl="0">
              <a:defRPr sz="1800">
                <a:uFillTx/>
              </a:defRPr>
            </a:pPr>
            <a:r>
              <a:rPr lang="en-US" sz="1200" dirty="0">
                <a:latin typeface="Franklin Gothic Medium" charset="0"/>
                <a:ea typeface="Franklin Gothic Medium" charset="0"/>
                <a:cs typeface="Franklin Gothic Medium" charset="0"/>
              </a:rPr>
              <a:t>Figure 2: </a:t>
            </a:r>
            <a:r>
              <a:rPr lang="en-US" sz="1200" dirty="0">
                <a:latin typeface="Franklin Gothic Book" panose="020B0503020102020204" pitchFamily="34" charset="0"/>
                <a:ea typeface="Franklin Gothic Medium" charset="0"/>
                <a:cs typeface="Franklin Gothic Medium" charset="0"/>
              </a:rPr>
              <a:t>EOP sub-study schema within Master </a:t>
            </a:r>
            <a:r>
              <a:rPr lang="en-US" sz="1200" dirty="0">
                <a:latin typeface="Franklin Gothic Book" charset="0"/>
                <a:ea typeface="Franklin Gothic Book" charset="0"/>
                <a:cs typeface="Franklin Gothic Book" charset="0"/>
              </a:rPr>
              <a:t>I-SPY2 TRIAL. Experimental Arm 1 will test lasofoxifene 5mg daily.</a:t>
            </a:r>
            <a:endParaRPr lang="de-AT" sz="1200" dirty="0">
              <a:solidFill>
                <a:schemeClr val="tx1"/>
              </a:solidFill>
            </a:endParaRPr>
          </a:p>
        </p:txBody>
      </p:sp>
      <p:sp>
        <p:nvSpPr>
          <p:cNvPr id="49" name="Text Box 21">
            <a:extLst>
              <a:ext uri="{FF2B5EF4-FFF2-40B4-BE49-F238E27FC236}">
                <a16:creationId xmlns:a16="http://schemas.microsoft.com/office/drawing/2014/main" id="{F32BE4BA-A571-B3C5-8495-2D59BD7AD604}"/>
              </a:ext>
            </a:extLst>
          </p:cNvPr>
          <p:cNvSpPr txBox="1">
            <a:spLocks noChangeArrowheads="1"/>
          </p:cNvSpPr>
          <p:nvPr/>
        </p:nvSpPr>
        <p:spPr bwMode="auto">
          <a:xfrm>
            <a:off x="149009" y="10479455"/>
            <a:ext cx="5308032" cy="4212743"/>
          </a:xfrm>
          <a:prstGeom prst="rect">
            <a:avLst/>
          </a:prstGeom>
          <a:solidFill>
            <a:schemeClr val="bg1"/>
          </a:solidFill>
          <a:ln>
            <a:noFill/>
          </a:ln>
        </p:spPr>
        <p:txBody>
          <a:bodyPr wrap="square" lIns="900001" tIns="108000" rIns="360000" bIns="108000">
            <a:noAutofit/>
          </a:bodyPr>
          <a:lstStyle>
            <a:lvl1pPr algn="ctr" defTabSz="2193925">
              <a:defRPr sz="10600">
                <a:solidFill>
                  <a:schemeClr val="tx2"/>
                </a:solidFill>
                <a:latin typeface="Arial" charset="0"/>
                <a:ea typeface="ＭＳ Ｐゴシック" charset="-128"/>
              </a:defRPr>
            </a:lvl1pPr>
            <a:lvl2pPr marL="742950" indent="-285750" algn="ctr" defTabSz="2193925">
              <a:defRPr sz="10600">
                <a:solidFill>
                  <a:schemeClr val="tx2"/>
                </a:solidFill>
                <a:latin typeface="Arial" charset="0"/>
                <a:ea typeface="ＭＳ Ｐゴシック" charset="-128"/>
              </a:defRPr>
            </a:lvl2pPr>
            <a:lvl3pPr marL="1143000" indent="-228600" algn="ctr" defTabSz="2193925">
              <a:defRPr sz="10600">
                <a:solidFill>
                  <a:schemeClr val="tx2"/>
                </a:solidFill>
                <a:latin typeface="Arial" charset="0"/>
                <a:ea typeface="ＭＳ Ｐゴシック" charset="-128"/>
              </a:defRPr>
            </a:lvl3pPr>
            <a:lvl4pPr marL="1600200" indent="-228600" algn="ctr" defTabSz="2193925">
              <a:defRPr sz="10600">
                <a:solidFill>
                  <a:schemeClr val="tx2"/>
                </a:solidFill>
                <a:latin typeface="Arial" charset="0"/>
                <a:ea typeface="ＭＳ Ｐゴシック" charset="-128"/>
              </a:defRPr>
            </a:lvl4pPr>
            <a:lvl5pPr marL="2057400" indent="-228600" algn="ctr" defTabSz="2193925">
              <a:defRPr sz="10600">
                <a:solidFill>
                  <a:schemeClr val="tx2"/>
                </a:solidFill>
                <a:latin typeface="Arial" charset="0"/>
                <a:ea typeface="ＭＳ Ｐゴシック" charset="-128"/>
              </a:defRPr>
            </a:lvl5pPr>
            <a:lvl6pPr marL="2514600" indent="-228600" algn="ctr" defTabSz="2193925" eaLnBrk="0" fontAlgn="base" hangingPunct="0">
              <a:spcBef>
                <a:spcPct val="0"/>
              </a:spcBef>
              <a:spcAft>
                <a:spcPct val="0"/>
              </a:spcAft>
              <a:defRPr sz="10600">
                <a:solidFill>
                  <a:schemeClr val="tx2"/>
                </a:solidFill>
                <a:latin typeface="Arial" charset="0"/>
                <a:ea typeface="ＭＳ Ｐゴシック" charset="-128"/>
              </a:defRPr>
            </a:lvl6pPr>
            <a:lvl7pPr marL="2971800" indent="-228600" algn="ctr" defTabSz="2193925" eaLnBrk="0" fontAlgn="base" hangingPunct="0">
              <a:spcBef>
                <a:spcPct val="0"/>
              </a:spcBef>
              <a:spcAft>
                <a:spcPct val="0"/>
              </a:spcAft>
              <a:defRPr sz="10600">
                <a:solidFill>
                  <a:schemeClr val="tx2"/>
                </a:solidFill>
                <a:latin typeface="Arial" charset="0"/>
                <a:ea typeface="ＭＳ Ｐゴシック" charset="-128"/>
              </a:defRPr>
            </a:lvl7pPr>
            <a:lvl8pPr marL="3429000" indent="-228600" algn="ctr" defTabSz="2193925" eaLnBrk="0" fontAlgn="base" hangingPunct="0">
              <a:spcBef>
                <a:spcPct val="0"/>
              </a:spcBef>
              <a:spcAft>
                <a:spcPct val="0"/>
              </a:spcAft>
              <a:defRPr sz="10600">
                <a:solidFill>
                  <a:schemeClr val="tx2"/>
                </a:solidFill>
                <a:latin typeface="Arial" charset="0"/>
                <a:ea typeface="ＭＳ Ｐゴシック" charset="-128"/>
              </a:defRPr>
            </a:lvl8pPr>
            <a:lvl9pPr marL="3886200" indent="-228600" algn="ctr" defTabSz="2193925" eaLnBrk="0" fontAlgn="base" hangingPunct="0">
              <a:spcBef>
                <a:spcPct val="0"/>
              </a:spcBef>
              <a:spcAft>
                <a:spcPct val="0"/>
              </a:spcAft>
              <a:defRPr sz="10600">
                <a:solidFill>
                  <a:schemeClr val="tx2"/>
                </a:solidFill>
                <a:latin typeface="Arial" charset="0"/>
                <a:ea typeface="ＭＳ Ｐゴシック" charset="-128"/>
              </a:defRPr>
            </a:lvl9pPr>
          </a:lstStyle>
          <a:p>
            <a:pPr algn="l" eaLnBrk="1" hangingPunct="1">
              <a:spcBef>
                <a:spcPct val="50000"/>
              </a:spcBef>
            </a:pPr>
            <a:endParaRPr lang="en-US" altLang="en-US" sz="2000" dirty="0">
              <a:solidFill>
                <a:schemeClr val="tx1"/>
              </a:solidFill>
              <a:latin typeface="Franklin Gothic Book" charset="0"/>
              <a:ea typeface="Franklin Gothic Book" charset="0"/>
              <a:cs typeface="Franklin Gothic Book" charset="0"/>
            </a:endParaRPr>
          </a:p>
        </p:txBody>
      </p:sp>
      <p:sp>
        <p:nvSpPr>
          <p:cNvPr id="53" name="Text Box 21">
            <a:extLst>
              <a:ext uri="{FF2B5EF4-FFF2-40B4-BE49-F238E27FC236}">
                <a16:creationId xmlns:a16="http://schemas.microsoft.com/office/drawing/2014/main" id="{0546CA5B-D4CE-D63F-BFEF-72BF86AFA3AB}"/>
              </a:ext>
            </a:extLst>
          </p:cNvPr>
          <p:cNvSpPr txBox="1">
            <a:spLocks noChangeArrowheads="1"/>
          </p:cNvSpPr>
          <p:nvPr/>
        </p:nvSpPr>
        <p:spPr bwMode="auto">
          <a:xfrm>
            <a:off x="3874632" y="2936167"/>
            <a:ext cx="3552824" cy="7012817"/>
          </a:xfrm>
          <a:prstGeom prst="rect">
            <a:avLst/>
          </a:prstGeom>
          <a:solidFill>
            <a:schemeClr val="bg1"/>
          </a:solidFill>
          <a:ln>
            <a:noFill/>
          </a:ln>
        </p:spPr>
        <p:txBody>
          <a:bodyPr wrap="square" lIns="900001" tIns="108000" rIns="360000" bIns="108000">
            <a:noAutofit/>
          </a:bodyPr>
          <a:lstStyle>
            <a:lvl1pPr algn="ctr" defTabSz="2193925">
              <a:defRPr sz="10600">
                <a:solidFill>
                  <a:schemeClr val="tx2"/>
                </a:solidFill>
                <a:latin typeface="Arial" charset="0"/>
                <a:ea typeface="ＭＳ Ｐゴシック" charset="-128"/>
              </a:defRPr>
            </a:lvl1pPr>
            <a:lvl2pPr marL="742950" indent="-285750" algn="ctr" defTabSz="2193925">
              <a:defRPr sz="10600">
                <a:solidFill>
                  <a:schemeClr val="tx2"/>
                </a:solidFill>
                <a:latin typeface="Arial" charset="0"/>
                <a:ea typeface="ＭＳ Ｐゴシック" charset="-128"/>
              </a:defRPr>
            </a:lvl2pPr>
            <a:lvl3pPr marL="1143000" indent="-228600" algn="ctr" defTabSz="2193925">
              <a:defRPr sz="10600">
                <a:solidFill>
                  <a:schemeClr val="tx2"/>
                </a:solidFill>
                <a:latin typeface="Arial" charset="0"/>
                <a:ea typeface="ＭＳ Ｐゴシック" charset="-128"/>
              </a:defRPr>
            </a:lvl3pPr>
            <a:lvl4pPr marL="1600200" indent="-228600" algn="ctr" defTabSz="2193925">
              <a:defRPr sz="10600">
                <a:solidFill>
                  <a:schemeClr val="tx2"/>
                </a:solidFill>
                <a:latin typeface="Arial" charset="0"/>
                <a:ea typeface="ＭＳ Ｐゴシック" charset="-128"/>
              </a:defRPr>
            </a:lvl4pPr>
            <a:lvl5pPr marL="2057400" indent="-228600" algn="ctr" defTabSz="2193925">
              <a:defRPr sz="10600">
                <a:solidFill>
                  <a:schemeClr val="tx2"/>
                </a:solidFill>
                <a:latin typeface="Arial" charset="0"/>
                <a:ea typeface="ＭＳ Ｐゴシック" charset="-128"/>
              </a:defRPr>
            </a:lvl5pPr>
            <a:lvl6pPr marL="2514600" indent="-228600" algn="ctr" defTabSz="2193925" eaLnBrk="0" fontAlgn="base" hangingPunct="0">
              <a:spcBef>
                <a:spcPct val="0"/>
              </a:spcBef>
              <a:spcAft>
                <a:spcPct val="0"/>
              </a:spcAft>
              <a:defRPr sz="10600">
                <a:solidFill>
                  <a:schemeClr val="tx2"/>
                </a:solidFill>
                <a:latin typeface="Arial" charset="0"/>
                <a:ea typeface="ＭＳ Ｐゴシック" charset="-128"/>
              </a:defRPr>
            </a:lvl6pPr>
            <a:lvl7pPr marL="2971800" indent="-228600" algn="ctr" defTabSz="2193925" eaLnBrk="0" fontAlgn="base" hangingPunct="0">
              <a:spcBef>
                <a:spcPct val="0"/>
              </a:spcBef>
              <a:spcAft>
                <a:spcPct val="0"/>
              </a:spcAft>
              <a:defRPr sz="10600">
                <a:solidFill>
                  <a:schemeClr val="tx2"/>
                </a:solidFill>
                <a:latin typeface="Arial" charset="0"/>
                <a:ea typeface="ＭＳ Ｐゴシック" charset="-128"/>
              </a:defRPr>
            </a:lvl7pPr>
            <a:lvl8pPr marL="3429000" indent="-228600" algn="ctr" defTabSz="2193925" eaLnBrk="0" fontAlgn="base" hangingPunct="0">
              <a:spcBef>
                <a:spcPct val="0"/>
              </a:spcBef>
              <a:spcAft>
                <a:spcPct val="0"/>
              </a:spcAft>
              <a:defRPr sz="10600">
                <a:solidFill>
                  <a:schemeClr val="tx2"/>
                </a:solidFill>
                <a:latin typeface="Arial" charset="0"/>
                <a:ea typeface="ＭＳ Ｐゴシック" charset="-128"/>
              </a:defRPr>
            </a:lvl8pPr>
            <a:lvl9pPr marL="3886200" indent="-228600" algn="ctr" defTabSz="2193925" eaLnBrk="0" fontAlgn="base" hangingPunct="0">
              <a:spcBef>
                <a:spcPct val="0"/>
              </a:spcBef>
              <a:spcAft>
                <a:spcPct val="0"/>
              </a:spcAft>
              <a:defRPr sz="10600">
                <a:solidFill>
                  <a:schemeClr val="tx2"/>
                </a:solidFill>
                <a:latin typeface="Arial" charset="0"/>
                <a:ea typeface="ＭＳ Ｐゴシック" charset="-128"/>
              </a:defRPr>
            </a:lvl9pPr>
          </a:lstStyle>
          <a:p>
            <a:pPr algn="l" eaLnBrk="1" hangingPunct="1">
              <a:spcBef>
                <a:spcPct val="50000"/>
              </a:spcBef>
            </a:pPr>
            <a:endParaRPr lang="en-US" altLang="en-US" sz="2000" dirty="0">
              <a:solidFill>
                <a:schemeClr val="tx1"/>
              </a:solidFill>
              <a:latin typeface="Franklin Gothic Book" charset="0"/>
              <a:ea typeface="Franklin Gothic Book" charset="0"/>
              <a:cs typeface="Franklin Gothic Book" charset="0"/>
            </a:endParaRPr>
          </a:p>
        </p:txBody>
      </p:sp>
      <p:pic>
        <p:nvPicPr>
          <p:cNvPr id="46" name="Picture 45">
            <a:extLst>
              <a:ext uri="{FF2B5EF4-FFF2-40B4-BE49-F238E27FC236}">
                <a16:creationId xmlns:a16="http://schemas.microsoft.com/office/drawing/2014/main" id="{688CAC9F-DE7C-3142-82D1-742C881FAFC5}"/>
              </a:ext>
            </a:extLst>
          </p:cNvPr>
          <p:cNvPicPr>
            <a:picLocks noChangeAspect="1"/>
          </p:cNvPicPr>
          <p:nvPr/>
        </p:nvPicPr>
        <p:blipFill>
          <a:blip r:embed="rId9"/>
          <a:stretch>
            <a:fillRect/>
          </a:stretch>
        </p:blipFill>
        <p:spPr>
          <a:xfrm>
            <a:off x="149009" y="14853025"/>
            <a:ext cx="5308033" cy="2704113"/>
          </a:xfrm>
          <a:prstGeom prst="rect">
            <a:avLst/>
          </a:prstGeom>
        </p:spPr>
      </p:pic>
      <p:sp>
        <p:nvSpPr>
          <p:cNvPr id="50" name="Shape 12">
            <a:extLst>
              <a:ext uri="{FF2B5EF4-FFF2-40B4-BE49-F238E27FC236}">
                <a16:creationId xmlns:a16="http://schemas.microsoft.com/office/drawing/2014/main" id="{319B84AE-8AB8-FCB2-E308-B6E7A979DDA9}"/>
              </a:ext>
            </a:extLst>
          </p:cNvPr>
          <p:cNvSpPr/>
          <p:nvPr/>
        </p:nvSpPr>
        <p:spPr>
          <a:xfrm>
            <a:off x="196634" y="10488299"/>
            <a:ext cx="5089741" cy="4416274"/>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spAutoFit/>
          </a:bodyPr>
          <a:lstStyle>
            <a:lvl1pPr algn="just" defTabSz="457200">
              <a:lnSpc>
                <a:spcPct val="110000"/>
              </a:lnSpc>
              <a:defRPr sz="1600"/>
            </a:lvl1pPr>
          </a:lstStyle>
          <a:p>
            <a:pPr algn="l">
              <a:spcBef>
                <a:spcPct val="50000"/>
              </a:spcBef>
            </a:pPr>
            <a:r>
              <a:rPr lang="en-US" altLang="en-US" sz="1200" b="1" dirty="0">
                <a:solidFill>
                  <a:schemeClr val="tx1"/>
                </a:solidFill>
                <a:latin typeface="Franklin Gothic Book" charset="0"/>
                <a:ea typeface="Franklin Gothic Book" charset="0"/>
                <a:cs typeface="Franklin Gothic Book" charset="0"/>
              </a:rPr>
              <a:t>About I-SPY 2</a:t>
            </a:r>
          </a:p>
          <a:p>
            <a:pPr marL="171450" indent="-171450" algn="l">
              <a:spcBef>
                <a:spcPct val="50000"/>
              </a:spcBef>
              <a:buFont typeface="Arial" panose="020B0604020202020204" pitchFamily="34" charset="0"/>
              <a:buChar char="•"/>
            </a:pPr>
            <a:r>
              <a:rPr lang="en-US" altLang="en-US" sz="1200" dirty="0">
                <a:solidFill>
                  <a:schemeClr val="tx1"/>
                </a:solidFill>
                <a:latin typeface="Franklin Gothic Book" charset="0"/>
                <a:ea typeface="Franklin Gothic Book" charset="0"/>
                <a:cs typeface="Franklin Gothic Book" charset="0"/>
              </a:rPr>
              <a:t>The I-SPY 2 Main Protocol was launched in 2010 as a neoadjuvant chemotherapy trial designed to identify effective combinations of investigational agents with standard chemotherapy in patients with high-risk early-stage BC. The goal is to identify/graduate regimens that have ≥85% Bayesian predictive probability of success (statistical significance) in a 300-patient phase 3 neoadjuvant trial, defined by hormone-receptor (HR) &amp; HER2 status &amp; MammaPrint (MP).  </a:t>
            </a:r>
          </a:p>
          <a:p>
            <a:pPr marL="171450" indent="-171450" algn="l" eaLnBrk="1" hangingPunct="1">
              <a:spcBef>
                <a:spcPct val="50000"/>
              </a:spcBef>
              <a:buFont typeface="Arial" panose="020B0604020202020204" pitchFamily="34" charset="0"/>
              <a:buChar char="•"/>
            </a:pPr>
            <a:r>
              <a:rPr lang="en-US" altLang="en-US" sz="1200" dirty="0">
                <a:solidFill>
                  <a:schemeClr val="tx1"/>
                </a:solidFill>
                <a:latin typeface="Franklin Gothic Book" charset="0"/>
                <a:ea typeface="Franklin Gothic Book" charset="0"/>
                <a:cs typeface="Franklin Gothic Book" charset="0"/>
              </a:rPr>
              <a:t>Patients with molecularly low risk (MammaPrint low risk signature), clinically high risk, hormone receptor positive (HR+), and HER2-negative breast cancers were originally excluded from the Main I-SPY 2 chemotherapy study since chemotherapy was predicted to have little benefit for this group. </a:t>
            </a:r>
          </a:p>
          <a:p>
            <a:pPr marL="171450" indent="-171450" algn="l" eaLnBrk="1" hangingPunct="1">
              <a:spcBef>
                <a:spcPct val="50000"/>
              </a:spcBef>
              <a:buFont typeface="Arial" panose="020B0604020202020204" pitchFamily="34" charset="0"/>
              <a:buChar char="•"/>
            </a:pPr>
            <a:r>
              <a:rPr lang="en-US" altLang="en-US" sz="1200" dirty="0">
                <a:solidFill>
                  <a:schemeClr val="tx1"/>
                </a:solidFill>
                <a:latin typeface="Franklin Gothic Book" charset="0"/>
                <a:ea typeface="Franklin Gothic Book" charset="0"/>
                <a:cs typeface="Franklin Gothic Book" charset="0"/>
              </a:rPr>
              <a:t>The EOP sub-study within the main I-SPY 2 clinical trial opened in 2020 for patients with tumors that are predicted to be sensitive to endocrine therapy and having less benefit from chemotherapy. </a:t>
            </a:r>
          </a:p>
          <a:p>
            <a:pPr marL="171450" indent="-171450" algn="l" eaLnBrk="1" hangingPunct="1">
              <a:spcBef>
                <a:spcPct val="50000"/>
              </a:spcBef>
              <a:buFont typeface="Arial" panose="020B0604020202020204" pitchFamily="34" charset="0"/>
              <a:buChar char="•"/>
            </a:pPr>
            <a:r>
              <a:rPr lang="en-US" altLang="en-US" sz="1200" dirty="0">
                <a:solidFill>
                  <a:schemeClr val="tx1"/>
                </a:solidFill>
                <a:latin typeface="Franklin Gothic Book" charset="0"/>
                <a:ea typeface="Franklin Gothic Book" charset="0"/>
                <a:cs typeface="Franklin Gothic Book" charset="0"/>
              </a:rPr>
              <a:t>Based on pre-specified clinical and molecular inclusion criteria, patients will be eligible for the I-SPY 2 chemotherapy Main protocol, the EOP, or both. If the patient is eligible for both protocols, the patient and the treating provider can choose which protocol to participate in (</a:t>
            </a:r>
            <a:r>
              <a:rPr lang="en-US" altLang="en-US" sz="1200" b="1" dirty="0">
                <a:solidFill>
                  <a:schemeClr val="tx1"/>
                </a:solidFill>
                <a:latin typeface="Franklin Gothic Book" charset="0"/>
                <a:ea typeface="Franklin Gothic Book" charset="0"/>
                <a:cs typeface="Franklin Gothic Book" charset="0"/>
              </a:rPr>
              <a:t>Figure 1).</a:t>
            </a:r>
            <a:endParaRPr lang="en-US" altLang="en-US" sz="1200" dirty="0">
              <a:solidFill>
                <a:schemeClr val="tx1"/>
              </a:solidFill>
              <a:latin typeface="Franklin Gothic Book" charset="0"/>
              <a:ea typeface="Franklin Gothic Book" charset="0"/>
              <a:cs typeface="Franklin Gothic Book" charset="0"/>
            </a:endParaRPr>
          </a:p>
          <a:p>
            <a:pPr lvl="0">
              <a:defRPr sz="1800">
                <a:uFillTx/>
              </a:defRPr>
            </a:pPr>
            <a:endParaRPr sz="1200" dirty="0">
              <a:solidFill>
                <a:schemeClr val="tx1"/>
              </a:solidFill>
            </a:endParaRPr>
          </a:p>
        </p:txBody>
      </p:sp>
      <p:sp>
        <p:nvSpPr>
          <p:cNvPr id="51" name="Shape 12">
            <a:extLst>
              <a:ext uri="{FF2B5EF4-FFF2-40B4-BE49-F238E27FC236}">
                <a16:creationId xmlns:a16="http://schemas.microsoft.com/office/drawing/2014/main" id="{A537B206-1838-198A-9FDD-03C7DCB98213}"/>
              </a:ext>
            </a:extLst>
          </p:cNvPr>
          <p:cNvSpPr/>
          <p:nvPr/>
        </p:nvSpPr>
        <p:spPr>
          <a:xfrm>
            <a:off x="193629" y="17684051"/>
            <a:ext cx="4817669" cy="187680"/>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spAutoFit/>
          </a:bodyPr>
          <a:lstStyle>
            <a:lvl1pPr algn="just" defTabSz="457200">
              <a:lnSpc>
                <a:spcPct val="110000"/>
              </a:lnSpc>
              <a:defRPr sz="1600"/>
            </a:lvl1pPr>
          </a:lstStyle>
          <a:p>
            <a:pPr>
              <a:defRPr sz="1800">
                <a:uFillTx/>
              </a:defRPr>
            </a:pPr>
            <a:r>
              <a:rPr lang="en-US" sz="1200" dirty="0">
                <a:latin typeface="Franklin Gothic Medium" charset="0"/>
                <a:ea typeface="Franklin Gothic Medium" charset="0"/>
                <a:cs typeface="Franklin Gothic Medium" charset="0"/>
              </a:rPr>
              <a:t>Figure 1: </a:t>
            </a:r>
            <a:r>
              <a:rPr lang="en-US" altLang="en-US" sz="1200" dirty="0">
                <a:solidFill>
                  <a:schemeClr val="tx1"/>
                </a:solidFill>
                <a:latin typeface="Franklin Gothic Book" charset="0"/>
                <a:ea typeface="Franklin Gothic Book" charset="0"/>
                <a:cs typeface="Franklin Gothic Book" charset="0"/>
              </a:rPr>
              <a:t>Master I-SPY2 Trial Patient Triage for EOP Eligibility.</a:t>
            </a:r>
          </a:p>
        </p:txBody>
      </p:sp>
      <p:sp>
        <p:nvSpPr>
          <p:cNvPr id="54" name="Text Box 21">
            <a:extLst>
              <a:ext uri="{FF2B5EF4-FFF2-40B4-BE49-F238E27FC236}">
                <a16:creationId xmlns:a16="http://schemas.microsoft.com/office/drawing/2014/main" id="{B44C9F0D-E31E-5AF7-E8C3-7F8C84B82EA5}"/>
              </a:ext>
            </a:extLst>
          </p:cNvPr>
          <p:cNvSpPr txBox="1">
            <a:spLocks noChangeArrowheads="1"/>
          </p:cNvSpPr>
          <p:nvPr/>
        </p:nvSpPr>
        <p:spPr bwMode="auto">
          <a:xfrm>
            <a:off x="7540642" y="2964211"/>
            <a:ext cx="3552824" cy="7012817"/>
          </a:xfrm>
          <a:prstGeom prst="rect">
            <a:avLst/>
          </a:prstGeom>
          <a:solidFill>
            <a:schemeClr val="bg1"/>
          </a:solidFill>
          <a:ln>
            <a:noFill/>
          </a:ln>
        </p:spPr>
        <p:txBody>
          <a:bodyPr wrap="square" lIns="900001" tIns="108000" rIns="360000" bIns="108000">
            <a:noAutofit/>
          </a:bodyPr>
          <a:lstStyle>
            <a:lvl1pPr algn="ctr" defTabSz="2193925">
              <a:defRPr sz="10600">
                <a:solidFill>
                  <a:schemeClr val="tx2"/>
                </a:solidFill>
                <a:latin typeface="Arial" charset="0"/>
                <a:ea typeface="ＭＳ Ｐゴシック" charset="-128"/>
              </a:defRPr>
            </a:lvl1pPr>
            <a:lvl2pPr marL="742950" indent="-285750" algn="ctr" defTabSz="2193925">
              <a:defRPr sz="10600">
                <a:solidFill>
                  <a:schemeClr val="tx2"/>
                </a:solidFill>
                <a:latin typeface="Arial" charset="0"/>
                <a:ea typeface="ＭＳ Ｐゴシック" charset="-128"/>
              </a:defRPr>
            </a:lvl2pPr>
            <a:lvl3pPr marL="1143000" indent="-228600" algn="ctr" defTabSz="2193925">
              <a:defRPr sz="10600">
                <a:solidFill>
                  <a:schemeClr val="tx2"/>
                </a:solidFill>
                <a:latin typeface="Arial" charset="0"/>
                <a:ea typeface="ＭＳ Ｐゴシック" charset="-128"/>
              </a:defRPr>
            </a:lvl3pPr>
            <a:lvl4pPr marL="1600200" indent="-228600" algn="ctr" defTabSz="2193925">
              <a:defRPr sz="10600">
                <a:solidFill>
                  <a:schemeClr val="tx2"/>
                </a:solidFill>
                <a:latin typeface="Arial" charset="0"/>
                <a:ea typeface="ＭＳ Ｐゴシック" charset="-128"/>
              </a:defRPr>
            </a:lvl4pPr>
            <a:lvl5pPr marL="2057400" indent="-228600" algn="ctr" defTabSz="2193925">
              <a:defRPr sz="10600">
                <a:solidFill>
                  <a:schemeClr val="tx2"/>
                </a:solidFill>
                <a:latin typeface="Arial" charset="0"/>
                <a:ea typeface="ＭＳ Ｐゴシック" charset="-128"/>
              </a:defRPr>
            </a:lvl5pPr>
            <a:lvl6pPr marL="2514600" indent="-228600" algn="ctr" defTabSz="2193925" eaLnBrk="0" fontAlgn="base" hangingPunct="0">
              <a:spcBef>
                <a:spcPct val="0"/>
              </a:spcBef>
              <a:spcAft>
                <a:spcPct val="0"/>
              </a:spcAft>
              <a:defRPr sz="10600">
                <a:solidFill>
                  <a:schemeClr val="tx2"/>
                </a:solidFill>
                <a:latin typeface="Arial" charset="0"/>
                <a:ea typeface="ＭＳ Ｐゴシック" charset="-128"/>
              </a:defRPr>
            </a:lvl6pPr>
            <a:lvl7pPr marL="2971800" indent="-228600" algn="ctr" defTabSz="2193925" eaLnBrk="0" fontAlgn="base" hangingPunct="0">
              <a:spcBef>
                <a:spcPct val="0"/>
              </a:spcBef>
              <a:spcAft>
                <a:spcPct val="0"/>
              </a:spcAft>
              <a:defRPr sz="10600">
                <a:solidFill>
                  <a:schemeClr val="tx2"/>
                </a:solidFill>
                <a:latin typeface="Arial" charset="0"/>
                <a:ea typeface="ＭＳ Ｐゴシック" charset="-128"/>
              </a:defRPr>
            </a:lvl7pPr>
            <a:lvl8pPr marL="3429000" indent="-228600" algn="ctr" defTabSz="2193925" eaLnBrk="0" fontAlgn="base" hangingPunct="0">
              <a:spcBef>
                <a:spcPct val="0"/>
              </a:spcBef>
              <a:spcAft>
                <a:spcPct val="0"/>
              </a:spcAft>
              <a:defRPr sz="10600">
                <a:solidFill>
                  <a:schemeClr val="tx2"/>
                </a:solidFill>
                <a:latin typeface="Arial" charset="0"/>
                <a:ea typeface="ＭＳ Ｐゴシック" charset="-128"/>
              </a:defRPr>
            </a:lvl8pPr>
            <a:lvl9pPr marL="3886200" indent="-228600" algn="ctr" defTabSz="2193925" eaLnBrk="0" fontAlgn="base" hangingPunct="0">
              <a:spcBef>
                <a:spcPct val="0"/>
              </a:spcBef>
              <a:spcAft>
                <a:spcPct val="0"/>
              </a:spcAft>
              <a:defRPr sz="10600">
                <a:solidFill>
                  <a:schemeClr val="tx2"/>
                </a:solidFill>
                <a:latin typeface="Arial" charset="0"/>
                <a:ea typeface="ＭＳ Ｐゴシック" charset="-128"/>
              </a:defRPr>
            </a:lvl9pPr>
          </a:lstStyle>
          <a:p>
            <a:pPr algn="l" defTabSz="2193925" rtl="0" eaLnBrk="1" hangingPunct="1">
              <a:spcBef>
                <a:spcPct val="50000"/>
              </a:spcBef>
            </a:pPr>
            <a:endParaRPr lang="en-US" altLang="en-US" sz="2000" dirty="0">
              <a:solidFill>
                <a:schemeClr val="tx1"/>
              </a:solidFill>
              <a:latin typeface="Franklin Gothic Book" charset="0"/>
              <a:ea typeface="Franklin Gothic Book" charset="0"/>
              <a:cs typeface="Franklin Gothic Book" charset="0"/>
            </a:endParaRPr>
          </a:p>
        </p:txBody>
      </p:sp>
      <p:sp>
        <p:nvSpPr>
          <p:cNvPr id="52" name="Shape 12">
            <a:extLst>
              <a:ext uri="{FF2B5EF4-FFF2-40B4-BE49-F238E27FC236}">
                <a16:creationId xmlns:a16="http://schemas.microsoft.com/office/drawing/2014/main" id="{4F4E39D8-CFE4-CAC1-5CA8-E5F6588ECAFD}"/>
              </a:ext>
            </a:extLst>
          </p:cNvPr>
          <p:cNvSpPr/>
          <p:nvPr/>
        </p:nvSpPr>
        <p:spPr>
          <a:xfrm>
            <a:off x="5691929" y="14231540"/>
            <a:ext cx="5485823" cy="4176208"/>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spAutoFit/>
          </a:bodyPr>
          <a:lstStyle>
            <a:lvl1pPr algn="just" defTabSz="457200">
              <a:lnSpc>
                <a:spcPct val="110000"/>
              </a:lnSpc>
              <a:defRPr sz="1600"/>
            </a:lvl1pPr>
          </a:lstStyle>
          <a:p>
            <a:pPr algn="l">
              <a:spcBef>
                <a:spcPct val="50000"/>
              </a:spcBef>
            </a:pPr>
            <a:r>
              <a:rPr lang="en-US" altLang="en-US" sz="1200" b="1" dirty="0">
                <a:solidFill>
                  <a:schemeClr val="tx1"/>
                </a:solidFill>
                <a:latin typeface="Franklin Gothic Book" charset="0"/>
                <a:ea typeface="Franklin Gothic Book" charset="0"/>
                <a:cs typeface="Franklin Gothic Book" charset="0"/>
              </a:rPr>
              <a:t>About the EOP sub-study</a:t>
            </a:r>
          </a:p>
          <a:p>
            <a:pPr marL="171450" indent="-171450" algn="l">
              <a:spcBef>
                <a:spcPct val="50000"/>
              </a:spcBef>
              <a:buFont typeface="Arial" panose="020B0604020202020204" pitchFamily="34" charset="0"/>
              <a:buChar char="•"/>
            </a:pPr>
            <a:r>
              <a:rPr lang="en-US" altLang="en-US" sz="1200" dirty="0">
                <a:solidFill>
                  <a:schemeClr val="tx1"/>
                </a:solidFill>
                <a:latin typeface="Franklin Gothic Book" charset="0"/>
                <a:ea typeface="Franklin Gothic Book" charset="0"/>
                <a:cs typeface="Franklin Gothic Book" charset="0"/>
              </a:rPr>
              <a:t>Subjects will be randomized (1:1:1) to one of three types of arms: 1) lasofoxifene 5 mg orally daily; 2) AI+/- OFS, or 3) other concurrent experimental arms (if applicable) (</a:t>
            </a:r>
            <a:r>
              <a:rPr lang="en-US" altLang="en-US" sz="1200" b="1" dirty="0">
                <a:solidFill>
                  <a:schemeClr val="tx1"/>
                </a:solidFill>
                <a:latin typeface="Franklin Gothic Book" charset="0"/>
                <a:ea typeface="Franklin Gothic Book" charset="0"/>
                <a:cs typeface="Franklin Gothic Book" charset="0"/>
              </a:rPr>
              <a:t>Figure 2).</a:t>
            </a:r>
          </a:p>
          <a:p>
            <a:pPr marL="171450" indent="-171450" algn="l">
              <a:spcBef>
                <a:spcPct val="50000"/>
              </a:spcBef>
              <a:buFont typeface="Arial" panose="020B0604020202020204" pitchFamily="34" charset="0"/>
              <a:buChar char="•"/>
            </a:pPr>
            <a:r>
              <a:rPr lang="en-US" altLang="en-US" sz="1200" dirty="0">
                <a:solidFill>
                  <a:schemeClr val="tx1"/>
                </a:solidFill>
                <a:latin typeface="Franklin Gothic Book" charset="0"/>
                <a:ea typeface="Franklin Gothic Book" charset="0"/>
                <a:cs typeface="Franklin Gothic Book" charset="0"/>
              </a:rPr>
              <a:t>All pre- or peri-menopausal patients will have OFS added to their treatment regimen at the 3-week timepoint, following first MRI and biopsy. </a:t>
            </a:r>
          </a:p>
          <a:p>
            <a:pPr marL="171450" indent="-171450" algn="l" eaLnBrk="1" hangingPunct="1">
              <a:spcBef>
                <a:spcPct val="50000"/>
              </a:spcBef>
              <a:buFont typeface="Arial" panose="020B0604020202020204" pitchFamily="34" charset="0"/>
              <a:buChar char="•"/>
            </a:pPr>
            <a:r>
              <a:rPr lang="en-US" altLang="en-US" sz="1200" dirty="0">
                <a:solidFill>
                  <a:schemeClr val="tx1"/>
                </a:solidFill>
                <a:latin typeface="Franklin Gothic Book" charset="0"/>
                <a:ea typeface="Franklin Gothic Book" charset="0"/>
                <a:cs typeface="Franklin Gothic Book" charset="0"/>
              </a:rPr>
              <a:t>Subjects will receive neoadjuvant treatment for six consecutive 28-day cycles.</a:t>
            </a:r>
          </a:p>
          <a:p>
            <a:pPr marL="171450" indent="-171450" algn="l" eaLnBrk="1" hangingPunct="1">
              <a:spcBef>
                <a:spcPct val="50000"/>
              </a:spcBef>
              <a:buFont typeface="Arial" panose="020B0604020202020204" pitchFamily="34" charset="0"/>
              <a:buChar char="•"/>
            </a:pPr>
            <a:r>
              <a:rPr lang="en-US" altLang="en-US" sz="1200" dirty="0">
                <a:solidFill>
                  <a:schemeClr val="tx1"/>
                </a:solidFill>
                <a:latin typeface="Franklin Gothic Book" charset="0"/>
                <a:ea typeface="Franklin Gothic Book" charset="0"/>
                <a:cs typeface="Franklin Gothic Book" charset="0"/>
              </a:rPr>
              <a:t>Enrolled patients will undergo biopsy at screening, 3 weeks, and surgical tissue collected at 6 months; MRI at screening, 3 weeks, 12 weeks and 6 months; and blood draw at screening, 3 weeks, 12 weeks, and 6 months.</a:t>
            </a:r>
          </a:p>
          <a:p>
            <a:pPr marL="171450" indent="-171450" algn="l" eaLnBrk="1" hangingPunct="1">
              <a:spcBef>
                <a:spcPct val="50000"/>
              </a:spcBef>
              <a:buFont typeface="Arial" panose="020B0604020202020204" pitchFamily="34" charset="0"/>
              <a:buChar char="•"/>
            </a:pPr>
            <a:r>
              <a:rPr lang="en-US" altLang="en-US" sz="1200" dirty="0">
                <a:solidFill>
                  <a:schemeClr val="tx1"/>
                </a:solidFill>
                <a:latin typeface="Franklin Gothic Book" charset="0"/>
                <a:ea typeface="Franklin Gothic Book" charset="0"/>
                <a:cs typeface="Franklin Gothic Book" charset="0"/>
              </a:rPr>
              <a:t>Subjects will be followed yearly for 10 years post-surgery for relapse free survival and overall survival. Surveys will assess quality of life and patient reported outcomes.</a:t>
            </a:r>
            <a:endParaRPr lang="en-US" sz="1200" dirty="0">
              <a:latin typeface="Franklin Gothic Book" panose="020B0503020102020204" pitchFamily="34" charset="0"/>
            </a:endParaRPr>
          </a:p>
          <a:p>
            <a:pPr marL="171450" indent="-171450" algn="l">
              <a:spcBef>
                <a:spcPct val="50000"/>
              </a:spcBef>
              <a:buFont typeface="Arial" panose="020B0604020202020204" pitchFamily="34" charset="0"/>
              <a:buChar char="•"/>
            </a:pPr>
            <a:r>
              <a:rPr lang="en-US" sz="1200" dirty="0">
                <a:latin typeface="Franklin Gothic Book" panose="020B0503020102020204" pitchFamily="34" charset="0"/>
              </a:rPr>
              <a:t>Sample size: 20 patients on the lasofoxifene arm.</a:t>
            </a:r>
          </a:p>
          <a:p>
            <a:pPr marL="171450" indent="-171450" algn="l">
              <a:spcBef>
                <a:spcPct val="50000"/>
              </a:spcBef>
              <a:buFont typeface="Arial" panose="020B0604020202020204" pitchFamily="34" charset="0"/>
              <a:buChar char="•"/>
            </a:pPr>
            <a:r>
              <a:rPr lang="en-US" sz="1200" b="1" dirty="0">
                <a:latin typeface="Franklin Gothic Book" panose="020B0503020102020204" pitchFamily="34" charset="0"/>
              </a:rPr>
              <a:t>Clinical trial information</a:t>
            </a:r>
            <a:r>
              <a:rPr lang="en-US" sz="1200" dirty="0">
                <a:latin typeface="Franklin Gothic Book" panose="020B0503020102020204" pitchFamily="34" charset="0"/>
              </a:rPr>
              <a:t>: NCT01042379.</a:t>
            </a:r>
          </a:p>
          <a:p>
            <a:pPr marL="171450" indent="-171450" algn="l" eaLnBrk="1" hangingPunct="1">
              <a:spcBef>
                <a:spcPct val="50000"/>
              </a:spcBef>
              <a:buFont typeface="Arial" panose="020B0604020202020204" pitchFamily="34" charset="0"/>
              <a:buChar char="•"/>
            </a:pPr>
            <a:endParaRPr lang="en-US" altLang="en-US" sz="1200" dirty="0">
              <a:solidFill>
                <a:schemeClr val="tx1"/>
              </a:solidFill>
              <a:latin typeface="Franklin Gothic Book" charset="0"/>
              <a:ea typeface="Franklin Gothic Book" charset="0"/>
              <a:cs typeface="Franklin Gothic Book" charset="0"/>
            </a:endParaRPr>
          </a:p>
          <a:p>
            <a:pPr lvl="0">
              <a:defRPr sz="1800">
                <a:uFillTx/>
              </a:defRPr>
            </a:pPr>
            <a:endParaRPr sz="1200" dirty="0">
              <a:solidFill>
                <a:schemeClr val="tx1"/>
              </a:solidFill>
            </a:endParaRPr>
          </a:p>
        </p:txBody>
      </p:sp>
      <p:sp>
        <p:nvSpPr>
          <p:cNvPr id="40" name="Shape 12">
            <a:extLst>
              <a:ext uri="{FF2B5EF4-FFF2-40B4-BE49-F238E27FC236}">
                <a16:creationId xmlns:a16="http://schemas.microsoft.com/office/drawing/2014/main" id="{42D9AEDE-A24D-5F6A-70F8-EFA165F96C57}"/>
              </a:ext>
            </a:extLst>
          </p:cNvPr>
          <p:cNvSpPr/>
          <p:nvPr/>
        </p:nvSpPr>
        <p:spPr>
          <a:xfrm>
            <a:off x="3923661" y="8246550"/>
            <a:ext cx="3392522" cy="1609608"/>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spAutoFit/>
          </a:bodyPr>
          <a:lstStyle>
            <a:lvl1pPr algn="just" defTabSz="457200">
              <a:lnSpc>
                <a:spcPct val="110000"/>
              </a:lnSpc>
              <a:defRPr sz="1600"/>
            </a:lvl1pPr>
          </a:lstStyle>
          <a:p>
            <a:pPr marL="171425" indent="-171425" algn="l">
              <a:buFont typeface="Arial" panose="020B0604020202020204" pitchFamily="34" charset="0"/>
              <a:buChar char="•"/>
            </a:pPr>
            <a:r>
              <a:rPr lang="en-US" sz="1200" dirty="0">
                <a:solidFill>
                  <a:schemeClr val="tx1"/>
                </a:solidFill>
                <a:latin typeface="Franklin Gothic Book" panose="020B0503020102020204" pitchFamily="34" charset="0"/>
              </a:rPr>
              <a:t>Breast tumors ≥ 2.5cm, T2 or greater, any N, M0</a:t>
            </a:r>
          </a:p>
          <a:p>
            <a:pPr marL="171425" indent="-171425" algn="l">
              <a:buFont typeface="Arial" panose="020B0604020202020204" pitchFamily="34" charset="0"/>
              <a:buChar char="•"/>
            </a:pPr>
            <a:r>
              <a:rPr lang="en-US" sz="1200" dirty="0">
                <a:latin typeface="Franklin Gothic Book" panose="020B0503020102020204" pitchFamily="34" charset="0"/>
              </a:rPr>
              <a:t>No prior cytotoxic treatment</a:t>
            </a:r>
          </a:p>
          <a:p>
            <a:pPr marL="171425" indent="-171425" algn="l">
              <a:buFont typeface="Arial" panose="020B0604020202020204" pitchFamily="34" charset="0"/>
              <a:buChar char="•"/>
            </a:pPr>
            <a:r>
              <a:rPr lang="en-US" sz="1200" dirty="0">
                <a:latin typeface="Franklin Gothic Book" panose="020B0503020102020204" pitchFamily="34" charset="0"/>
              </a:rPr>
              <a:t>HR+/HER2-</a:t>
            </a:r>
          </a:p>
          <a:p>
            <a:pPr marL="171425" indent="-171425" algn="l">
              <a:buFont typeface="Arial" panose="020B0604020202020204" pitchFamily="34" charset="0"/>
              <a:buChar char="•"/>
            </a:pPr>
            <a:r>
              <a:rPr lang="en-US" sz="1200" dirty="0">
                <a:latin typeface="Franklin Gothic Book" panose="020B0503020102020204" pitchFamily="34" charset="0"/>
              </a:rPr>
              <a:t>MammaPrint Low, any SET OR MammaPrint High 1, SET High</a:t>
            </a:r>
          </a:p>
          <a:p>
            <a:pPr marL="171425" indent="-171425" algn="l">
              <a:buFont typeface="Arial" panose="020B0604020202020204" pitchFamily="34" charset="0"/>
              <a:buChar char="•"/>
            </a:pPr>
            <a:r>
              <a:rPr lang="en-US" sz="1200" dirty="0">
                <a:latin typeface="Franklin Gothic Book" panose="020B0503020102020204" pitchFamily="34" charset="0"/>
              </a:rPr>
              <a:t>Adequate bone-marrow, renal and liver function</a:t>
            </a:r>
          </a:p>
          <a:p>
            <a:pPr marL="171425" indent="-171425" algn="l">
              <a:buFont typeface="Arial" panose="020B0604020202020204" pitchFamily="34" charset="0"/>
              <a:buChar char="•"/>
            </a:pPr>
            <a:r>
              <a:rPr lang="en-US" sz="1200" dirty="0">
                <a:latin typeface="Franklin Gothic Book" panose="020B0503020102020204" pitchFamily="34" charset="0"/>
              </a:rPr>
              <a:t>ECOG performance status of 0 or 1</a:t>
            </a:r>
          </a:p>
          <a:p>
            <a:pPr marL="171425" indent="-171425" algn="l">
              <a:buFont typeface="Arial" panose="020B0604020202020204" pitchFamily="34" charset="0"/>
              <a:buChar char="•"/>
            </a:pPr>
            <a:endParaRPr lang="en-US" sz="1200" dirty="0">
              <a:latin typeface="Franklin Gothic Book" panose="020B0503020102020204" pitchFamily="34" charset="0"/>
            </a:endParaRPr>
          </a:p>
        </p:txBody>
      </p:sp>
      <p:sp>
        <p:nvSpPr>
          <p:cNvPr id="44" name="Shape 12">
            <a:extLst>
              <a:ext uri="{FF2B5EF4-FFF2-40B4-BE49-F238E27FC236}">
                <a16:creationId xmlns:a16="http://schemas.microsoft.com/office/drawing/2014/main" id="{7DD105F8-FAFE-212A-986C-29BFEB03C9FB}"/>
              </a:ext>
            </a:extLst>
          </p:cNvPr>
          <p:cNvSpPr/>
          <p:nvPr/>
        </p:nvSpPr>
        <p:spPr>
          <a:xfrm>
            <a:off x="3921627" y="3326590"/>
            <a:ext cx="3423131" cy="4656596"/>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spAutoFit/>
          </a:bodyPr>
          <a:lstStyle>
            <a:lvl1pPr algn="just" defTabSz="457200">
              <a:lnSpc>
                <a:spcPct val="110000"/>
              </a:lnSpc>
              <a:defRPr sz="1600"/>
            </a:lvl1pPr>
          </a:lstStyle>
          <a:p>
            <a:pPr algn="l"/>
            <a:r>
              <a:rPr lang="en-US" sz="1200" b="1" dirty="0">
                <a:latin typeface="Franklin Gothic Book" panose="020B0503020102020204" pitchFamily="34" charset="0"/>
              </a:rPr>
              <a:t>Primary Objectives</a:t>
            </a:r>
          </a:p>
          <a:p>
            <a:pPr marL="171425" indent="-171425" algn="l">
              <a:buFont typeface="Arial" panose="020B0604020202020204" pitchFamily="34" charset="0"/>
              <a:buChar char="•"/>
            </a:pPr>
            <a:r>
              <a:rPr lang="en-US" sz="1200" dirty="0">
                <a:latin typeface="Franklin Gothic Book" panose="020B0503020102020204" pitchFamily="34" charset="0"/>
              </a:rPr>
              <a:t>To determine the feasibility of enrolling and treating molecularly-selected patients with early-stage HR+ BC in a randomized neoadjuvant trial using</a:t>
            </a:r>
            <a:r>
              <a:rPr lang="en-US" sz="1200" dirty="0">
                <a:solidFill>
                  <a:schemeClr val="tx1"/>
                </a:solidFill>
                <a:latin typeface="Franklin Gothic Book" panose="020B0503020102020204" pitchFamily="34" charset="0"/>
              </a:rPr>
              <a:t> novel </a:t>
            </a:r>
            <a:r>
              <a:rPr lang="en-US" sz="1200" dirty="0">
                <a:latin typeface="Franklin Gothic Book" panose="020B0503020102020204" pitchFamily="34" charset="0"/>
              </a:rPr>
              <a:t>endocrine therapy. Feasibility is defined as ≥80% of enrolled patients completing 6 months of protocol-defined study therapy.</a:t>
            </a:r>
          </a:p>
          <a:p>
            <a:pPr marL="171425" indent="-171425" algn="l">
              <a:buFont typeface="Arial" panose="020B0604020202020204" pitchFamily="34" charset="0"/>
              <a:buChar char="•"/>
            </a:pPr>
            <a:endParaRPr lang="en-US" sz="1200" dirty="0">
              <a:latin typeface="Franklin Gothic Book" panose="020B0503020102020204" pitchFamily="34" charset="0"/>
            </a:endParaRPr>
          </a:p>
          <a:p>
            <a:pPr algn="l"/>
            <a:r>
              <a:rPr lang="en-US" sz="1200" b="1" dirty="0">
                <a:latin typeface="Franklin Gothic Book" panose="020B0503020102020204" pitchFamily="34" charset="0"/>
              </a:rPr>
              <a:t>Secondary Objectives</a:t>
            </a:r>
          </a:p>
          <a:p>
            <a:pPr marL="171425" indent="-171425" algn="l">
              <a:buFont typeface="Arial" panose="020B0604020202020204" pitchFamily="34" charset="0"/>
              <a:buChar char="•"/>
            </a:pPr>
            <a:r>
              <a:rPr lang="en-US" sz="1200" dirty="0">
                <a:latin typeface="Franklin Gothic Book" panose="020B0503020102020204" pitchFamily="34" charset="0"/>
              </a:rPr>
              <a:t>Safety and tolerability of 5 mg daily lasofoxifene (AEs, SAEs, laboratory abnormalities)</a:t>
            </a:r>
          </a:p>
          <a:p>
            <a:pPr marL="171425" indent="-171425" algn="l">
              <a:buFont typeface="Arial" panose="020B0604020202020204" pitchFamily="34" charset="0"/>
              <a:buChar char="•"/>
            </a:pPr>
            <a:r>
              <a:rPr lang="en-US" sz="1200" dirty="0">
                <a:latin typeface="Franklin Gothic Book" panose="020B0503020102020204" pitchFamily="34" charset="0"/>
              </a:rPr>
              <a:t>Assess efficacy: Ki-67, PEPI score, residual cancer burden at time of surgery, rate of pCR, change in tumor volume by DCE-MRI, rates of breast conservation, and 3/5/10-year relapse-free survival and overall survival.</a:t>
            </a:r>
          </a:p>
          <a:p>
            <a:pPr marL="171425" indent="-171425" algn="l">
              <a:buFont typeface="Arial" panose="020B0604020202020204" pitchFamily="34" charset="0"/>
              <a:buChar char="•"/>
            </a:pPr>
            <a:r>
              <a:rPr lang="en-US" sz="1200" dirty="0">
                <a:latin typeface="Franklin Gothic Book" panose="020B0503020102020204" pitchFamily="34" charset="0"/>
              </a:rPr>
              <a:t>Patient reported outcomes (adherence, QoL questionnaire)</a:t>
            </a:r>
          </a:p>
          <a:p>
            <a:pPr algn="l"/>
            <a:endParaRPr lang="en-US" sz="1200" dirty="0">
              <a:latin typeface="Franklin Gothic Book" panose="020B0503020102020204" pitchFamily="34" charset="0"/>
            </a:endParaRPr>
          </a:p>
          <a:p>
            <a:pPr algn="l"/>
            <a:r>
              <a:rPr lang="en-US" sz="1200" b="1" dirty="0">
                <a:latin typeface="Franklin Gothic Book" panose="020B0503020102020204" pitchFamily="34" charset="0"/>
              </a:rPr>
              <a:t>Exploratory</a:t>
            </a:r>
          </a:p>
          <a:p>
            <a:pPr marL="171425" indent="-171425" algn="l">
              <a:buFont typeface="Arial" panose="020B0604020202020204" pitchFamily="34" charset="0"/>
              <a:buChar char="•"/>
            </a:pPr>
            <a:r>
              <a:rPr lang="en-US" sz="1200" dirty="0">
                <a:latin typeface="Franklin Gothic Book" panose="020B0503020102020204" pitchFamily="34" charset="0"/>
              </a:rPr>
              <a:t>Correlates between exploratory biomarkers and clinical/pathological/radiological response</a:t>
            </a:r>
          </a:p>
          <a:p>
            <a:pPr marL="171425" indent="-171425" algn="l">
              <a:buFont typeface="Arial" panose="020B0604020202020204" pitchFamily="34" charset="0"/>
              <a:buChar char="•"/>
            </a:pPr>
            <a:endParaRPr lang="en-US" sz="1200" dirty="0">
              <a:latin typeface="Franklin Gothic Book" panose="020B0503020102020204" pitchFamily="34" charset="0"/>
            </a:endParaRPr>
          </a:p>
        </p:txBody>
      </p:sp>
      <p:sp>
        <p:nvSpPr>
          <p:cNvPr id="38" name="Text Box 5">
            <a:extLst>
              <a:ext uri="{FF2B5EF4-FFF2-40B4-BE49-F238E27FC236}">
                <a16:creationId xmlns:a16="http://schemas.microsoft.com/office/drawing/2014/main" id="{877E0194-8378-6516-6BC6-4148FD025D59}"/>
              </a:ext>
            </a:extLst>
          </p:cNvPr>
          <p:cNvSpPr txBox="1">
            <a:spLocks noChangeArrowheads="1"/>
          </p:cNvSpPr>
          <p:nvPr/>
        </p:nvSpPr>
        <p:spPr bwMode="auto">
          <a:xfrm>
            <a:off x="3876481" y="7873727"/>
            <a:ext cx="3566160" cy="369320"/>
          </a:xfrm>
          <a:prstGeom prst="rect">
            <a:avLst/>
          </a:prstGeom>
          <a:solidFill>
            <a:srgbClr val="546472"/>
          </a:solidFill>
          <a:ln>
            <a:noFill/>
          </a:ln>
        </p:spPr>
        <p:txBody>
          <a:bodyPr wrap="square" lIns="0" tIns="45714" rIns="0" bIns="45714">
            <a:spAutoFit/>
          </a:bodyPr>
          <a:lstStyle>
            <a:lvl1pPr algn="ctr" defTabSz="2193925">
              <a:defRPr sz="10600">
                <a:solidFill>
                  <a:schemeClr val="tx2"/>
                </a:solidFill>
                <a:latin typeface="Arial" charset="0"/>
                <a:ea typeface="ＭＳ Ｐゴシック" charset="-128"/>
              </a:defRPr>
            </a:lvl1pPr>
            <a:lvl2pPr marL="742950" indent="-285750" algn="ctr" defTabSz="2193925">
              <a:defRPr sz="10600">
                <a:solidFill>
                  <a:schemeClr val="tx2"/>
                </a:solidFill>
                <a:latin typeface="Arial" charset="0"/>
                <a:ea typeface="ＭＳ Ｐゴシック" charset="-128"/>
              </a:defRPr>
            </a:lvl2pPr>
            <a:lvl3pPr marL="1143000" indent="-228600" algn="ctr" defTabSz="2193925">
              <a:defRPr sz="10600">
                <a:solidFill>
                  <a:schemeClr val="tx2"/>
                </a:solidFill>
                <a:latin typeface="Arial" charset="0"/>
                <a:ea typeface="ＭＳ Ｐゴシック" charset="-128"/>
              </a:defRPr>
            </a:lvl3pPr>
            <a:lvl4pPr marL="1600200" indent="-228600" algn="ctr" defTabSz="2193925">
              <a:defRPr sz="10600">
                <a:solidFill>
                  <a:schemeClr val="tx2"/>
                </a:solidFill>
                <a:latin typeface="Arial" charset="0"/>
                <a:ea typeface="ＭＳ Ｐゴシック" charset="-128"/>
              </a:defRPr>
            </a:lvl4pPr>
            <a:lvl5pPr marL="2057400" indent="-228600" algn="ctr" defTabSz="2193925">
              <a:defRPr sz="10600">
                <a:solidFill>
                  <a:schemeClr val="tx2"/>
                </a:solidFill>
                <a:latin typeface="Arial" charset="0"/>
                <a:ea typeface="ＭＳ Ｐゴシック" charset="-128"/>
              </a:defRPr>
            </a:lvl5pPr>
            <a:lvl6pPr marL="2514600" indent="-228600" algn="ctr" defTabSz="2193925" eaLnBrk="0" fontAlgn="base" hangingPunct="0">
              <a:spcBef>
                <a:spcPct val="0"/>
              </a:spcBef>
              <a:spcAft>
                <a:spcPct val="0"/>
              </a:spcAft>
              <a:defRPr sz="10600">
                <a:solidFill>
                  <a:schemeClr val="tx2"/>
                </a:solidFill>
                <a:latin typeface="Arial" charset="0"/>
                <a:ea typeface="ＭＳ Ｐゴシック" charset="-128"/>
              </a:defRPr>
            </a:lvl6pPr>
            <a:lvl7pPr marL="2971800" indent="-228600" algn="ctr" defTabSz="2193925" eaLnBrk="0" fontAlgn="base" hangingPunct="0">
              <a:spcBef>
                <a:spcPct val="0"/>
              </a:spcBef>
              <a:spcAft>
                <a:spcPct val="0"/>
              </a:spcAft>
              <a:defRPr sz="10600">
                <a:solidFill>
                  <a:schemeClr val="tx2"/>
                </a:solidFill>
                <a:latin typeface="Arial" charset="0"/>
                <a:ea typeface="ＭＳ Ｐゴシック" charset="-128"/>
              </a:defRPr>
            </a:lvl7pPr>
            <a:lvl8pPr marL="3429000" indent="-228600" algn="ctr" defTabSz="2193925" eaLnBrk="0" fontAlgn="base" hangingPunct="0">
              <a:spcBef>
                <a:spcPct val="0"/>
              </a:spcBef>
              <a:spcAft>
                <a:spcPct val="0"/>
              </a:spcAft>
              <a:defRPr sz="10600">
                <a:solidFill>
                  <a:schemeClr val="tx2"/>
                </a:solidFill>
                <a:latin typeface="Arial" charset="0"/>
                <a:ea typeface="ＭＳ Ｐゴシック" charset="-128"/>
              </a:defRPr>
            </a:lvl8pPr>
            <a:lvl9pPr marL="3886200" indent="-228600" algn="ctr" defTabSz="2193925" eaLnBrk="0" fontAlgn="base" hangingPunct="0">
              <a:spcBef>
                <a:spcPct val="0"/>
              </a:spcBef>
              <a:spcAft>
                <a:spcPct val="0"/>
              </a:spcAft>
              <a:defRPr sz="10600">
                <a:solidFill>
                  <a:schemeClr val="tx2"/>
                </a:solidFill>
                <a:latin typeface="Arial" charset="0"/>
                <a:ea typeface="ＭＳ Ｐゴシック" charset="-128"/>
              </a:defRPr>
            </a:lvl9pPr>
          </a:lstStyle>
          <a:p>
            <a:pPr eaLnBrk="1" hangingPunct="1">
              <a:spcBef>
                <a:spcPts val="0"/>
              </a:spcBef>
            </a:pPr>
            <a:r>
              <a:rPr lang="en-US" altLang="en-US" sz="1800" spc="98" dirty="0">
                <a:solidFill>
                  <a:schemeClr val="bg1"/>
                </a:solidFill>
                <a:latin typeface="Franklin Gothic Book" charset="0"/>
                <a:ea typeface="Franklin Gothic Book" charset="0"/>
                <a:cs typeface="Franklin Gothic Book" charset="0"/>
              </a:rPr>
              <a:t>KEY INCLUSION CRITERIA</a:t>
            </a:r>
          </a:p>
        </p:txBody>
      </p:sp>
      <p:sp>
        <p:nvSpPr>
          <p:cNvPr id="43" name="Text Box 5">
            <a:extLst>
              <a:ext uri="{FF2B5EF4-FFF2-40B4-BE49-F238E27FC236}">
                <a16:creationId xmlns:a16="http://schemas.microsoft.com/office/drawing/2014/main" id="{215654F3-9F6B-BB15-D743-058CF18EC025}"/>
              </a:ext>
            </a:extLst>
          </p:cNvPr>
          <p:cNvSpPr txBox="1">
            <a:spLocks noChangeArrowheads="1"/>
          </p:cNvSpPr>
          <p:nvPr/>
        </p:nvSpPr>
        <p:spPr bwMode="auto">
          <a:xfrm>
            <a:off x="3875197" y="2933398"/>
            <a:ext cx="3566160" cy="369320"/>
          </a:xfrm>
          <a:prstGeom prst="rect">
            <a:avLst/>
          </a:prstGeom>
          <a:solidFill>
            <a:srgbClr val="546472"/>
          </a:solidFill>
          <a:ln>
            <a:noFill/>
          </a:ln>
        </p:spPr>
        <p:txBody>
          <a:bodyPr wrap="square" lIns="0" tIns="45714" rIns="0" bIns="45714">
            <a:spAutoFit/>
          </a:bodyPr>
          <a:lstStyle>
            <a:lvl1pPr algn="ctr" defTabSz="2193925">
              <a:defRPr sz="10600">
                <a:solidFill>
                  <a:schemeClr val="tx2"/>
                </a:solidFill>
                <a:latin typeface="Arial" charset="0"/>
                <a:ea typeface="ＭＳ Ｐゴシック" charset="-128"/>
              </a:defRPr>
            </a:lvl1pPr>
            <a:lvl2pPr marL="742950" indent="-285750" algn="ctr" defTabSz="2193925">
              <a:defRPr sz="10600">
                <a:solidFill>
                  <a:schemeClr val="tx2"/>
                </a:solidFill>
                <a:latin typeface="Arial" charset="0"/>
                <a:ea typeface="ＭＳ Ｐゴシック" charset="-128"/>
              </a:defRPr>
            </a:lvl2pPr>
            <a:lvl3pPr marL="1143000" indent="-228600" algn="ctr" defTabSz="2193925">
              <a:defRPr sz="10600">
                <a:solidFill>
                  <a:schemeClr val="tx2"/>
                </a:solidFill>
                <a:latin typeface="Arial" charset="0"/>
                <a:ea typeface="ＭＳ Ｐゴシック" charset="-128"/>
              </a:defRPr>
            </a:lvl3pPr>
            <a:lvl4pPr marL="1600200" indent="-228600" algn="ctr" defTabSz="2193925">
              <a:defRPr sz="10600">
                <a:solidFill>
                  <a:schemeClr val="tx2"/>
                </a:solidFill>
                <a:latin typeface="Arial" charset="0"/>
                <a:ea typeface="ＭＳ Ｐゴシック" charset="-128"/>
              </a:defRPr>
            </a:lvl4pPr>
            <a:lvl5pPr marL="2057400" indent="-228600" algn="ctr" defTabSz="2193925">
              <a:defRPr sz="10600">
                <a:solidFill>
                  <a:schemeClr val="tx2"/>
                </a:solidFill>
                <a:latin typeface="Arial" charset="0"/>
                <a:ea typeface="ＭＳ Ｐゴシック" charset="-128"/>
              </a:defRPr>
            </a:lvl5pPr>
            <a:lvl6pPr marL="2514600" indent="-228600" algn="ctr" defTabSz="2193925" eaLnBrk="0" fontAlgn="base" hangingPunct="0">
              <a:spcBef>
                <a:spcPct val="0"/>
              </a:spcBef>
              <a:spcAft>
                <a:spcPct val="0"/>
              </a:spcAft>
              <a:defRPr sz="10600">
                <a:solidFill>
                  <a:schemeClr val="tx2"/>
                </a:solidFill>
                <a:latin typeface="Arial" charset="0"/>
                <a:ea typeface="ＭＳ Ｐゴシック" charset="-128"/>
              </a:defRPr>
            </a:lvl6pPr>
            <a:lvl7pPr marL="2971800" indent="-228600" algn="ctr" defTabSz="2193925" eaLnBrk="0" fontAlgn="base" hangingPunct="0">
              <a:spcBef>
                <a:spcPct val="0"/>
              </a:spcBef>
              <a:spcAft>
                <a:spcPct val="0"/>
              </a:spcAft>
              <a:defRPr sz="10600">
                <a:solidFill>
                  <a:schemeClr val="tx2"/>
                </a:solidFill>
                <a:latin typeface="Arial" charset="0"/>
                <a:ea typeface="ＭＳ Ｐゴシック" charset="-128"/>
              </a:defRPr>
            </a:lvl7pPr>
            <a:lvl8pPr marL="3429000" indent="-228600" algn="ctr" defTabSz="2193925" eaLnBrk="0" fontAlgn="base" hangingPunct="0">
              <a:spcBef>
                <a:spcPct val="0"/>
              </a:spcBef>
              <a:spcAft>
                <a:spcPct val="0"/>
              </a:spcAft>
              <a:defRPr sz="10600">
                <a:solidFill>
                  <a:schemeClr val="tx2"/>
                </a:solidFill>
                <a:latin typeface="Arial" charset="0"/>
                <a:ea typeface="ＭＳ Ｐゴシック" charset="-128"/>
              </a:defRPr>
            </a:lvl8pPr>
            <a:lvl9pPr marL="3886200" indent="-228600" algn="ctr" defTabSz="2193925" eaLnBrk="0" fontAlgn="base" hangingPunct="0">
              <a:spcBef>
                <a:spcPct val="0"/>
              </a:spcBef>
              <a:spcAft>
                <a:spcPct val="0"/>
              </a:spcAft>
              <a:defRPr sz="10600">
                <a:solidFill>
                  <a:schemeClr val="tx2"/>
                </a:solidFill>
                <a:latin typeface="Arial" charset="0"/>
                <a:ea typeface="ＭＳ Ｐゴシック" charset="-128"/>
              </a:defRPr>
            </a:lvl9pPr>
          </a:lstStyle>
          <a:p>
            <a:pPr eaLnBrk="1" hangingPunct="1">
              <a:spcBef>
                <a:spcPts val="0"/>
              </a:spcBef>
            </a:pPr>
            <a:r>
              <a:rPr lang="en-US" altLang="en-US" sz="1800" spc="98" dirty="0">
                <a:solidFill>
                  <a:schemeClr val="bg1"/>
                </a:solidFill>
                <a:latin typeface="Franklin Gothic Book" charset="0"/>
                <a:ea typeface="Franklin Gothic Book" charset="0"/>
                <a:cs typeface="Franklin Gothic Book" charset="0"/>
              </a:rPr>
              <a:t>STUDY OBJECTIVES</a:t>
            </a:r>
          </a:p>
        </p:txBody>
      </p:sp>
      <p:sp>
        <p:nvSpPr>
          <p:cNvPr id="42" name="Shape 12">
            <a:extLst>
              <a:ext uri="{FF2B5EF4-FFF2-40B4-BE49-F238E27FC236}">
                <a16:creationId xmlns:a16="http://schemas.microsoft.com/office/drawing/2014/main" id="{1EDA867A-D53A-276E-CE85-74EF3D522C73}"/>
              </a:ext>
            </a:extLst>
          </p:cNvPr>
          <p:cNvSpPr/>
          <p:nvPr/>
        </p:nvSpPr>
        <p:spPr>
          <a:xfrm>
            <a:off x="7583982" y="3298920"/>
            <a:ext cx="3388818" cy="2828403"/>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spAutoFit/>
          </a:bodyPr>
          <a:lstStyle>
            <a:lvl1pPr algn="just" defTabSz="457200">
              <a:lnSpc>
                <a:spcPct val="110000"/>
              </a:lnSpc>
              <a:defRPr sz="1600"/>
            </a:lvl1pPr>
          </a:lstStyle>
          <a:p>
            <a:pPr marL="171425" indent="-171425" algn="l">
              <a:buFont typeface="Arial" panose="020B0604020202020204" pitchFamily="34" charset="0"/>
              <a:buChar char="•"/>
            </a:pPr>
            <a:r>
              <a:rPr lang="en-US" sz="1200" dirty="0">
                <a:latin typeface="Franklin Gothic Book" panose="020B0503020102020204" pitchFamily="34" charset="0"/>
              </a:rPr>
              <a:t>Use of any investigational agents within 30d of starting study treatment</a:t>
            </a:r>
          </a:p>
          <a:p>
            <a:pPr marL="171425" indent="-171425" algn="l">
              <a:buFont typeface="Arial" panose="020B0604020202020204" pitchFamily="34" charset="0"/>
              <a:buChar char="•"/>
            </a:pPr>
            <a:r>
              <a:rPr lang="en-US" sz="1200" dirty="0">
                <a:latin typeface="Franklin Gothic Book" panose="020B0503020102020204" pitchFamily="34" charset="0"/>
              </a:rPr>
              <a:t>History of allergic reactions to study agents or similar compounds</a:t>
            </a:r>
          </a:p>
          <a:p>
            <a:pPr marL="171425" indent="-171425" algn="l">
              <a:buFont typeface="Arial" panose="020B0604020202020204" pitchFamily="34" charset="0"/>
              <a:buChar char="•"/>
            </a:pPr>
            <a:r>
              <a:rPr lang="en-US" sz="1200" dirty="0">
                <a:latin typeface="Franklin Gothic Book" panose="020B0503020102020204" pitchFamily="34" charset="0"/>
              </a:rPr>
              <a:t>Uncontrolled intercurrent illness</a:t>
            </a:r>
          </a:p>
          <a:p>
            <a:pPr marL="171425" indent="-171425" algn="l">
              <a:buFont typeface="Arial" panose="020B0604020202020204" pitchFamily="34" charset="0"/>
              <a:buChar char="•"/>
            </a:pPr>
            <a:r>
              <a:rPr lang="en-US" sz="1200" dirty="0">
                <a:latin typeface="Franklin Gothic Book" panose="020B0503020102020204" pitchFamily="34" charset="0"/>
              </a:rPr>
              <a:t>A second malignancy other than adequately treated non-melanoma skin cancers, in situ melanoma or in situ cervical cancer. If other non-mammary malignancies, must be disease-free for ≥ 5 years</a:t>
            </a:r>
          </a:p>
          <a:p>
            <a:pPr marL="171425" indent="-171425" algn="l">
              <a:buFont typeface="Arial" panose="020B0604020202020204" pitchFamily="34" charset="0"/>
              <a:buChar char="•"/>
            </a:pPr>
            <a:r>
              <a:rPr lang="en-US" sz="1200" dirty="0">
                <a:latin typeface="Franklin Gothic Book" panose="020B0503020102020204" pitchFamily="34" charset="0"/>
              </a:rPr>
              <a:t>Sentinel lymph node dissection/biopsy on the nodes draining from the study index tumor site</a:t>
            </a:r>
          </a:p>
          <a:p>
            <a:pPr marL="171425" indent="-171425" algn="l">
              <a:buFont typeface="Arial" panose="020B0604020202020204" pitchFamily="34" charset="0"/>
              <a:buChar char="•"/>
            </a:pPr>
            <a:r>
              <a:rPr lang="en-US" sz="1200" dirty="0">
                <a:latin typeface="Franklin Gothic Book" panose="020B0503020102020204" pitchFamily="34" charset="0"/>
              </a:rPr>
              <a:t>Impairment of gastrointestinal absorption</a:t>
            </a:r>
          </a:p>
          <a:p>
            <a:pPr marL="171425" indent="-171425" algn="l">
              <a:buFont typeface="Arial" panose="020B0604020202020204" pitchFamily="34" charset="0"/>
              <a:buChar char="•"/>
            </a:pPr>
            <a:r>
              <a:rPr lang="en-US" sz="1200" dirty="0">
                <a:latin typeface="Franklin Gothic Book" panose="020B0503020102020204" pitchFamily="34" charset="0"/>
              </a:rPr>
              <a:t>Pregnant or breastfeeding</a:t>
            </a:r>
          </a:p>
        </p:txBody>
      </p:sp>
      <p:sp>
        <p:nvSpPr>
          <p:cNvPr id="41" name="Text Box 5">
            <a:extLst>
              <a:ext uri="{FF2B5EF4-FFF2-40B4-BE49-F238E27FC236}">
                <a16:creationId xmlns:a16="http://schemas.microsoft.com/office/drawing/2014/main" id="{E5BB0CD6-CFE4-D272-FFAE-4C74EF15A81D}"/>
              </a:ext>
            </a:extLst>
          </p:cNvPr>
          <p:cNvSpPr txBox="1">
            <a:spLocks noChangeArrowheads="1"/>
          </p:cNvSpPr>
          <p:nvPr/>
        </p:nvSpPr>
        <p:spPr bwMode="auto">
          <a:xfrm>
            <a:off x="7547975" y="2933398"/>
            <a:ext cx="3566160" cy="369320"/>
          </a:xfrm>
          <a:prstGeom prst="rect">
            <a:avLst/>
          </a:prstGeom>
          <a:solidFill>
            <a:srgbClr val="546472"/>
          </a:solidFill>
          <a:ln>
            <a:noFill/>
          </a:ln>
        </p:spPr>
        <p:txBody>
          <a:bodyPr wrap="square" lIns="0" tIns="45714" rIns="0" bIns="45714">
            <a:spAutoFit/>
          </a:bodyPr>
          <a:lstStyle>
            <a:lvl1pPr algn="ctr" defTabSz="2193925">
              <a:defRPr sz="10600">
                <a:solidFill>
                  <a:schemeClr val="tx2"/>
                </a:solidFill>
                <a:latin typeface="Arial" charset="0"/>
                <a:ea typeface="ＭＳ Ｐゴシック" charset="-128"/>
              </a:defRPr>
            </a:lvl1pPr>
            <a:lvl2pPr marL="742950" indent="-285750" algn="ctr" defTabSz="2193925">
              <a:defRPr sz="10600">
                <a:solidFill>
                  <a:schemeClr val="tx2"/>
                </a:solidFill>
                <a:latin typeface="Arial" charset="0"/>
                <a:ea typeface="ＭＳ Ｐゴシック" charset="-128"/>
              </a:defRPr>
            </a:lvl2pPr>
            <a:lvl3pPr marL="1143000" indent="-228600" algn="ctr" defTabSz="2193925">
              <a:defRPr sz="10600">
                <a:solidFill>
                  <a:schemeClr val="tx2"/>
                </a:solidFill>
                <a:latin typeface="Arial" charset="0"/>
                <a:ea typeface="ＭＳ Ｐゴシック" charset="-128"/>
              </a:defRPr>
            </a:lvl3pPr>
            <a:lvl4pPr marL="1600200" indent="-228600" algn="ctr" defTabSz="2193925">
              <a:defRPr sz="10600">
                <a:solidFill>
                  <a:schemeClr val="tx2"/>
                </a:solidFill>
                <a:latin typeface="Arial" charset="0"/>
                <a:ea typeface="ＭＳ Ｐゴシック" charset="-128"/>
              </a:defRPr>
            </a:lvl4pPr>
            <a:lvl5pPr marL="2057400" indent="-228600" algn="ctr" defTabSz="2193925">
              <a:defRPr sz="10600">
                <a:solidFill>
                  <a:schemeClr val="tx2"/>
                </a:solidFill>
                <a:latin typeface="Arial" charset="0"/>
                <a:ea typeface="ＭＳ Ｐゴシック" charset="-128"/>
              </a:defRPr>
            </a:lvl5pPr>
            <a:lvl6pPr marL="2514600" indent="-228600" algn="ctr" defTabSz="2193925" eaLnBrk="0" fontAlgn="base" hangingPunct="0">
              <a:spcBef>
                <a:spcPct val="0"/>
              </a:spcBef>
              <a:spcAft>
                <a:spcPct val="0"/>
              </a:spcAft>
              <a:defRPr sz="10600">
                <a:solidFill>
                  <a:schemeClr val="tx2"/>
                </a:solidFill>
                <a:latin typeface="Arial" charset="0"/>
                <a:ea typeface="ＭＳ Ｐゴシック" charset="-128"/>
              </a:defRPr>
            </a:lvl6pPr>
            <a:lvl7pPr marL="2971800" indent="-228600" algn="ctr" defTabSz="2193925" eaLnBrk="0" fontAlgn="base" hangingPunct="0">
              <a:spcBef>
                <a:spcPct val="0"/>
              </a:spcBef>
              <a:spcAft>
                <a:spcPct val="0"/>
              </a:spcAft>
              <a:defRPr sz="10600">
                <a:solidFill>
                  <a:schemeClr val="tx2"/>
                </a:solidFill>
                <a:latin typeface="Arial" charset="0"/>
                <a:ea typeface="ＭＳ Ｐゴシック" charset="-128"/>
              </a:defRPr>
            </a:lvl7pPr>
            <a:lvl8pPr marL="3429000" indent="-228600" algn="ctr" defTabSz="2193925" eaLnBrk="0" fontAlgn="base" hangingPunct="0">
              <a:spcBef>
                <a:spcPct val="0"/>
              </a:spcBef>
              <a:spcAft>
                <a:spcPct val="0"/>
              </a:spcAft>
              <a:defRPr sz="10600">
                <a:solidFill>
                  <a:schemeClr val="tx2"/>
                </a:solidFill>
                <a:latin typeface="Arial" charset="0"/>
                <a:ea typeface="ＭＳ Ｐゴシック" charset="-128"/>
              </a:defRPr>
            </a:lvl8pPr>
            <a:lvl9pPr marL="3886200" indent="-228600" algn="ctr" defTabSz="2193925" eaLnBrk="0" fontAlgn="base" hangingPunct="0">
              <a:spcBef>
                <a:spcPct val="0"/>
              </a:spcBef>
              <a:spcAft>
                <a:spcPct val="0"/>
              </a:spcAft>
              <a:defRPr sz="10600">
                <a:solidFill>
                  <a:schemeClr val="tx2"/>
                </a:solidFill>
                <a:latin typeface="Arial" charset="0"/>
                <a:ea typeface="ＭＳ Ｐゴシック" charset="-128"/>
              </a:defRPr>
            </a:lvl9pPr>
          </a:lstStyle>
          <a:p>
            <a:pPr eaLnBrk="1" hangingPunct="1">
              <a:spcBef>
                <a:spcPts val="0"/>
              </a:spcBef>
            </a:pPr>
            <a:r>
              <a:rPr lang="en-US" altLang="en-US" sz="1800" spc="98" dirty="0">
                <a:solidFill>
                  <a:schemeClr val="bg1"/>
                </a:solidFill>
                <a:latin typeface="Franklin Gothic Book" charset="0"/>
                <a:ea typeface="Franklin Gothic Book" charset="0"/>
                <a:cs typeface="Franklin Gothic Book" charset="0"/>
              </a:rPr>
              <a:t>KEY EXCLUSION CRITERIA</a:t>
            </a:r>
          </a:p>
        </p:txBody>
      </p:sp>
      <p:sp>
        <p:nvSpPr>
          <p:cNvPr id="36" name="Text Box 5">
            <a:extLst>
              <a:ext uri="{FF2B5EF4-FFF2-40B4-BE49-F238E27FC236}">
                <a16:creationId xmlns:a16="http://schemas.microsoft.com/office/drawing/2014/main" id="{8D231B8E-6A64-4EB5-48B7-2E5C53C8171D}"/>
              </a:ext>
            </a:extLst>
          </p:cNvPr>
          <p:cNvSpPr txBox="1">
            <a:spLocks noChangeArrowheads="1"/>
          </p:cNvSpPr>
          <p:nvPr/>
        </p:nvSpPr>
        <p:spPr bwMode="auto">
          <a:xfrm>
            <a:off x="7540005" y="6667642"/>
            <a:ext cx="3566160" cy="369320"/>
          </a:xfrm>
          <a:prstGeom prst="rect">
            <a:avLst/>
          </a:prstGeom>
          <a:solidFill>
            <a:srgbClr val="546472"/>
          </a:solidFill>
          <a:ln>
            <a:noFill/>
          </a:ln>
        </p:spPr>
        <p:txBody>
          <a:bodyPr wrap="square" lIns="0" tIns="45714" rIns="0" bIns="45714">
            <a:spAutoFit/>
          </a:bodyPr>
          <a:lstStyle>
            <a:lvl1pPr algn="ctr" defTabSz="2193925">
              <a:defRPr sz="10600">
                <a:solidFill>
                  <a:schemeClr val="tx2"/>
                </a:solidFill>
                <a:latin typeface="Arial" charset="0"/>
                <a:ea typeface="ＭＳ Ｐゴシック" charset="-128"/>
              </a:defRPr>
            </a:lvl1pPr>
            <a:lvl2pPr marL="742950" indent="-285750" algn="ctr" defTabSz="2193925">
              <a:defRPr sz="10600">
                <a:solidFill>
                  <a:schemeClr val="tx2"/>
                </a:solidFill>
                <a:latin typeface="Arial" charset="0"/>
                <a:ea typeface="ＭＳ Ｐゴシック" charset="-128"/>
              </a:defRPr>
            </a:lvl2pPr>
            <a:lvl3pPr marL="1143000" indent="-228600" algn="ctr" defTabSz="2193925">
              <a:defRPr sz="10600">
                <a:solidFill>
                  <a:schemeClr val="tx2"/>
                </a:solidFill>
                <a:latin typeface="Arial" charset="0"/>
                <a:ea typeface="ＭＳ Ｐゴシック" charset="-128"/>
              </a:defRPr>
            </a:lvl3pPr>
            <a:lvl4pPr marL="1600200" indent="-228600" algn="ctr" defTabSz="2193925">
              <a:defRPr sz="10600">
                <a:solidFill>
                  <a:schemeClr val="tx2"/>
                </a:solidFill>
                <a:latin typeface="Arial" charset="0"/>
                <a:ea typeface="ＭＳ Ｐゴシック" charset="-128"/>
              </a:defRPr>
            </a:lvl4pPr>
            <a:lvl5pPr marL="2057400" indent="-228600" algn="ctr" defTabSz="2193925">
              <a:defRPr sz="10600">
                <a:solidFill>
                  <a:schemeClr val="tx2"/>
                </a:solidFill>
                <a:latin typeface="Arial" charset="0"/>
                <a:ea typeface="ＭＳ Ｐゴシック" charset="-128"/>
              </a:defRPr>
            </a:lvl5pPr>
            <a:lvl6pPr marL="2514600" indent="-228600" algn="ctr" defTabSz="2193925" eaLnBrk="0" fontAlgn="base" hangingPunct="0">
              <a:spcBef>
                <a:spcPct val="0"/>
              </a:spcBef>
              <a:spcAft>
                <a:spcPct val="0"/>
              </a:spcAft>
              <a:defRPr sz="10600">
                <a:solidFill>
                  <a:schemeClr val="tx2"/>
                </a:solidFill>
                <a:latin typeface="Arial" charset="0"/>
                <a:ea typeface="ＭＳ Ｐゴシック" charset="-128"/>
              </a:defRPr>
            </a:lvl6pPr>
            <a:lvl7pPr marL="2971800" indent="-228600" algn="ctr" defTabSz="2193925" eaLnBrk="0" fontAlgn="base" hangingPunct="0">
              <a:spcBef>
                <a:spcPct val="0"/>
              </a:spcBef>
              <a:spcAft>
                <a:spcPct val="0"/>
              </a:spcAft>
              <a:defRPr sz="10600">
                <a:solidFill>
                  <a:schemeClr val="tx2"/>
                </a:solidFill>
                <a:latin typeface="Arial" charset="0"/>
                <a:ea typeface="ＭＳ Ｐゴシック" charset="-128"/>
              </a:defRPr>
            </a:lvl7pPr>
            <a:lvl8pPr marL="3429000" indent="-228600" algn="ctr" defTabSz="2193925" eaLnBrk="0" fontAlgn="base" hangingPunct="0">
              <a:spcBef>
                <a:spcPct val="0"/>
              </a:spcBef>
              <a:spcAft>
                <a:spcPct val="0"/>
              </a:spcAft>
              <a:defRPr sz="10600">
                <a:solidFill>
                  <a:schemeClr val="tx2"/>
                </a:solidFill>
                <a:latin typeface="Arial" charset="0"/>
                <a:ea typeface="ＭＳ Ｐゴシック" charset="-128"/>
              </a:defRPr>
            </a:lvl8pPr>
            <a:lvl9pPr marL="3886200" indent="-228600" algn="ctr" defTabSz="2193925" eaLnBrk="0" fontAlgn="base" hangingPunct="0">
              <a:spcBef>
                <a:spcPct val="0"/>
              </a:spcBef>
              <a:spcAft>
                <a:spcPct val="0"/>
              </a:spcAft>
              <a:defRPr sz="10600">
                <a:solidFill>
                  <a:schemeClr val="tx2"/>
                </a:solidFill>
                <a:latin typeface="Arial" charset="0"/>
                <a:ea typeface="ＭＳ Ｐゴシック" charset="-128"/>
              </a:defRPr>
            </a:lvl9pPr>
          </a:lstStyle>
          <a:p>
            <a:pPr eaLnBrk="1" hangingPunct="1">
              <a:spcBef>
                <a:spcPts val="0"/>
              </a:spcBef>
            </a:pPr>
            <a:r>
              <a:rPr lang="en-US" altLang="en-US" sz="1800" spc="98" dirty="0">
                <a:solidFill>
                  <a:schemeClr val="bg1"/>
                </a:solidFill>
                <a:latin typeface="Franklin Gothic Book" charset="0"/>
                <a:ea typeface="Franklin Gothic Book" charset="0"/>
                <a:cs typeface="Franklin Gothic Book" charset="0"/>
              </a:rPr>
              <a:t>STATISTICAL ANALYSIS</a:t>
            </a:r>
          </a:p>
        </p:txBody>
      </p:sp>
      <p:sp>
        <p:nvSpPr>
          <p:cNvPr id="37" name="Shape 12">
            <a:extLst>
              <a:ext uri="{FF2B5EF4-FFF2-40B4-BE49-F238E27FC236}">
                <a16:creationId xmlns:a16="http://schemas.microsoft.com/office/drawing/2014/main" id="{E72FF038-6B28-B129-D8AD-396C10174FB5}"/>
              </a:ext>
            </a:extLst>
          </p:cNvPr>
          <p:cNvSpPr/>
          <p:nvPr/>
        </p:nvSpPr>
        <p:spPr>
          <a:xfrm>
            <a:off x="7592653" y="7084798"/>
            <a:ext cx="3380147" cy="1609608"/>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spAutoFit/>
          </a:bodyPr>
          <a:lstStyle>
            <a:lvl1pPr algn="just" defTabSz="457200">
              <a:lnSpc>
                <a:spcPct val="110000"/>
              </a:lnSpc>
              <a:defRPr sz="1600"/>
            </a:lvl1pPr>
          </a:lstStyle>
          <a:p>
            <a:pPr marL="171425" indent="-171425" algn="l">
              <a:buFont typeface="Arial" panose="020B0604020202020204" pitchFamily="34" charset="0"/>
              <a:buChar char="•"/>
            </a:pPr>
            <a:r>
              <a:rPr lang="en-US" sz="1200" dirty="0">
                <a:latin typeface="Franklin Gothic Book" panose="020B0503020102020204" pitchFamily="34" charset="0"/>
              </a:rPr>
              <a:t>Statistical analysis will be descriptive. The number and percentage of patients completing 6 months of protocol-defined study therapy will be reported for each arm. </a:t>
            </a:r>
          </a:p>
          <a:p>
            <a:pPr marL="171425" indent="-171425" algn="l">
              <a:buFont typeface="Arial" panose="020B0604020202020204" pitchFamily="34" charset="0"/>
              <a:buChar char="•"/>
            </a:pPr>
            <a:r>
              <a:rPr lang="en-US" sz="1200" dirty="0">
                <a:latin typeface="Franklin Gothic Book" panose="020B0503020102020204" pitchFamily="34" charset="0"/>
              </a:rPr>
              <a:t>Duration of treatment, treatment holds, dose-reductions and delays, and reasons and timing of early discontinuation will be reported. </a:t>
            </a:r>
          </a:p>
          <a:p>
            <a:pPr algn="l"/>
            <a:endParaRPr lang="en-US" sz="1200" dirty="0">
              <a:latin typeface="Franklin Gothic Book" panose="020B0503020102020204" pitchFamily="34" charset="0"/>
            </a:endParaRPr>
          </a:p>
        </p:txBody>
      </p:sp>
      <p:sp>
        <p:nvSpPr>
          <p:cNvPr id="57" name="Text Box 5">
            <a:extLst>
              <a:ext uri="{FF2B5EF4-FFF2-40B4-BE49-F238E27FC236}">
                <a16:creationId xmlns:a16="http://schemas.microsoft.com/office/drawing/2014/main" id="{ED9DFA52-FB35-7131-197E-B1FA3A15A7D1}"/>
              </a:ext>
            </a:extLst>
          </p:cNvPr>
          <p:cNvSpPr txBox="1">
            <a:spLocks noChangeArrowheads="1"/>
          </p:cNvSpPr>
          <p:nvPr/>
        </p:nvSpPr>
        <p:spPr bwMode="auto">
          <a:xfrm>
            <a:off x="161926" y="18213296"/>
            <a:ext cx="3566160" cy="369320"/>
          </a:xfrm>
          <a:prstGeom prst="rect">
            <a:avLst/>
          </a:prstGeom>
          <a:solidFill>
            <a:srgbClr val="546472"/>
          </a:solidFill>
          <a:ln>
            <a:noFill/>
          </a:ln>
        </p:spPr>
        <p:txBody>
          <a:bodyPr wrap="square" lIns="0" tIns="45714" rIns="0" bIns="45714">
            <a:spAutoFit/>
          </a:bodyPr>
          <a:lstStyle>
            <a:lvl1pPr algn="ctr" defTabSz="2193925">
              <a:defRPr sz="10600">
                <a:solidFill>
                  <a:schemeClr val="tx2"/>
                </a:solidFill>
                <a:latin typeface="Arial" charset="0"/>
                <a:ea typeface="ＭＳ Ｐゴシック" charset="-128"/>
              </a:defRPr>
            </a:lvl1pPr>
            <a:lvl2pPr marL="742950" indent="-285750" algn="ctr" defTabSz="2193925">
              <a:defRPr sz="10600">
                <a:solidFill>
                  <a:schemeClr val="tx2"/>
                </a:solidFill>
                <a:latin typeface="Arial" charset="0"/>
                <a:ea typeface="ＭＳ Ｐゴシック" charset="-128"/>
              </a:defRPr>
            </a:lvl2pPr>
            <a:lvl3pPr marL="1143000" indent="-228600" algn="ctr" defTabSz="2193925">
              <a:defRPr sz="10600">
                <a:solidFill>
                  <a:schemeClr val="tx2"/>
                </a:solidFill>
                <a:latin typeface="Arial" charset="0"/>
                <a:ea typeface="ＭＳ Ｐゴシック" charset="-128"/>
              </a:defRPr>
            </a:lvl3pPr>
            <a:lvl4pPr marL="1600200" indent="-228600" algn="ctr" defTabSz="2193925">
              <a:defRPr sz="10600">
                <a:solidFill>
                  <a:schemeClr val="tx2"/>
                </a:solidFill>
                <a:latin typeface="Arial" charset="0"/>
                <a:ea typeface="ＭＳ Ｐゴシック" charset="-128"/>
              </a:defRPr>
            </a:lvl4pPr>
            <a:lvl5pPr marL="2057400" indent="-228600" algn="ctr" defTabSz="2193925">
              <a:defRPr sz="10600">
                <a:solidFill>
                  <a:schemeClr val="tx2"/>
                </a:solidFill>
                <a:latin typeface="Arial" charset="0"/>
                <a:ea typeface="ＭＳ Ｐゴシック" charset="-128"/>
              </a:defRPr>
            </a:lvl5pPr>
            <a:lvl6pPr marL="2514600" indent="-228600" algn="ctr" defTabSz="2193925" eaLnBrk="0" fontAlgn="base" hangingPunct="0">
              <a:spcBef>
                <a:spcPct val="0"/>
              </a:spcBef>
              <a:spcAft>
                <a:spcPct val="0"/>
              </a:spcAft>
              <a:defRPr sz="10600">
                <a:solidFill>
                  <a:schemeClr val="tx2"/>
                </a:solidFill>
                <a:latin typeface="Arial" charset="0"/>
                <a:ea typeface="ＭＳ Ｐゴシック" charset="-128"/>
              </a:defRPr>
            </a:lvl6pPr>
            <a:lvl7pPr marL="2971800" indent="-228600" algn="ctr" defTabSz="2193925" eaLnBrk="0" fontAlgn="base" hangingPunct="0">
              <a:spcBef>
                <a:spcPct val="0"/>
              </a:spcBef>
              <a:spcAft>
                <a:spcPct val="0"/>
              </a:spcAft>
              <a:defRPr sz="10600">
                <a:solidFill>
                  <a:schemeClr val="tx2"/>
                </a:solidFill>
                <a:latin typeface="Arial" charset="0"/>
                <a:ea typeface="ＭＳ Ｐゴシック" charset="-128"/>
              </a:defRPr>
            </a:lvl7pPr>
            <a:lvl8pPr marL="3429000" indent="-228600" algn="ctr" defTabSz="2193925" eaLnBrk="0" fontAlgn="base" hangingPunct="0">
              <a:spcBef>
                <a:spcPct val="0"/>
              </a:spcBef>
              <a:spcAft>
                <a:spcPct val="0"/>
              </a:spcAft>
              <a:defRPr sz="10600">
                <a:solidFill>
                  <a:schemeClr val="tx2"/>
                </a:solidFill>
                <a:latin typeface="Arial" charset="0"/>
                <a:ea typeface="ＭＳ Ｐゴシック" charset="-128"/>
              </a:defRPr>
            </a:lvl8pPr>
            <a:lvl9pPr marL="3886200" indent="-228600" algn="ctr" defTabSz="2193925" eaLnBrk="0" fontAlgn="base" hangingPunct="0">
              <a:spcBef>
                <a:spcPct val="0"/>
              </a:spcBef>
              <a:spcAft>
                <a:spcPct val="0"/>
              </a:spcAft>
              <a:defRPr sz="10600">
                <a:solidFill>
                  <a:schemeClr val="tx2"/>
                </a:solidFill>
                <a:latin typeface="Arial" charset="0"/>
                <a:ea typeface="ＭＳ Ｐゴシック" charset="-128"/>
              </a:defRPr>
            </a:lvl9pPr>
          </a:lstStyle>
          <a:p>
            <a:pPr eaLnBrk="1" hangingPunct="1">
              <a:spcBef>
                <a:spcPts val="0"/>
              </a:spcBef>
            </a:pPr>
            <a:r>
              <a:rPr lang="en-US" altLang="en-US" sz="1800" spc="98" dirty="0">
                <a:solidFill>
                  <a:schemeClr val="bg1"/>
                </a:solidFill>
                <a:latin typeface="Franklin Gothic Book" charset="0"/>
                <a:ea typeface="Franklin Gothic Book" charset="0"/>
                <a:cs typeface="Franklin Gothic Book" charset="0"/>
              </a:rPr>
              <a:t>REFERENCES</a:t>
            </a:r>
          </a:p>
        </p:txBody>
      </p:sp>
      <p:sp>
        <p:nvSpPr>
          <p:cNvPr id="58" name="Text Box 5">
            <a:extLst>
              <a:ext uri="{FF2B5EF4-FFF2-40B4-BE49-F238E27FC236}">
                <a16:creationId xmlns:a16="http://schemas.microsoft.com/office/drawing/2014/main" id="{87FE6793-C79E-328F-2CA8-51A6C5519393}"/>
              </a:ext>
            </a:extLst>
          </p:cNvPr>
          <p:cNvSpPr txBox="1">
            <a:spLocks noChangeArrowheads="1"/>
          </p:cNvSpPr>
          <p:nvPr/>
        </p:nvSpPr>
        <p:spPr bwMode="auto">
          <a:xfrm>
            <a:off x="3926606" y="18213296"/>
            <a:ext cx="3566160" cy="369320"/>
          </a:xfrm>
          <a:prstGeom prst="rect">
            <a:avLst/>
          </a:prstGeom>
          <a:solidFill>
            <a:srgbClr val="546472"/>
          </a:solidFill>
          <a:ln>
            <a:noFill/>
          </a:ln>
        </p:spPr>
        <p:txBody>
          <a:bodyPr wrap="square" lIns="0" tIns="45714" rIns="0" bIns="45714">
            <a:spAutoFit/>
          </a:bodyPr>
          <a:lstStyle>
            <a:lvl1pPr algn="ctr" defTabSz="2193925">
              <a:defRPr sz="10600">
                <a:solidFill>
                  <a:schemeClr val="tx2"/>
                </a:solidFill>
                <a:latin typeface="Arial" charset="0"/>
                <a:ea typeface="ＭＳ Ｐゴシック" charset="-128"/>
              </a:defRPr>
            </a:lvl1pPr>
            <a:lvl2pPr marL="742950" indent="-285750" algn="ctr" defTabSz="2193925">
              <a:defRPr sz="10600">
                <a:solidFill>
                  <a:schemeClr val="tx2"/>
                </a:solidFill>
                <a:latin typeface="Arial" charset="0"/>
                <a:ea typeface="ＭＳ Ｐゴシック" charset="-128"/>
              </a:defRPr>
            </a:lvl2pPr>
            <a:lvl3pPr marL="1143000" indent="-228600" algn="ctr" defTabSz="2193925">
              <a:defRPr sz="10600">
                <a:solidFill>
                  <a:schemeClr val="tx2"/>
                </a:solidFill>
                <a:latin typeface="Arial" charset="0"/>
                <a:ea typeface="ＭＳ Ｐゴシック" charset="-128"/>
              </a:defRPr>
            </a:lvl3pPr>
            <a:lvl4pPr marL="1600200" indent="-228600" algn="ctr" defTabSz="2193925">
              <a:defRPr sz="10600">
                <a:solidFill>
                  <a:schemeClr val="tx2"/>
                </a:solidFill>
                <a:latin typeface="Arial" charset="0"/>
                <a:ea typeface="ＭＳ Ｐゴシック" charset="-128"/>
              </a:defRPr>
            </a:lvl4pPr>
            <a:lvl5pPr marL="2057400" indent="-228600" algn="ctr" defTabSz="2193925">
              <a:defRPr sz="10600">
                <a:solidFill>
                  <a:schemeClr val="tx2"/>
                </a:solidFill>
                <a:latin typeface="Arial" charset="0"/>
                <a:ea typeface="ＭＳ Ｐゴシック" charset="-128"/>
              </a:defRPr>
            </a:lvl5pPr>
            <a:lvl6pPr marL="2514600" indent="-228600" algn="ctr" defTabSz="2193925" eaLnBrk="0" fontAlgn="base" hangingPunct="0">
              <a:spcBef>
                <a:spcPct val="0"/>
              </a:spcBef>
              <a:spcAft>
                <a:spcPct val="0"/>
              </a:spcAft>
              <a:defRPr sz="10600">
                <a:solidFill>
                  <a:schemeClr val="tx2"/>
                </a:solidFill>
                <a:latin typeface="Arial" charset="0"/>
                <a:ea typeface="ＭＳ Ｐゴシック" charset="-128"/>
              </a:defRPr>
            </a:lvl6pPr>
            <a:lvl7pPr marL="2971800" indent="-228600" algn="ctr" defTabSz="2193925" eaLnBrk="0" fontAlgn="base" hangingPunct="0">
              <a:spcBef>
                <a:spcPct val="0"/>
              </a:spcBef>
              <a:spcAft>
                <a:spcPct val="0"/>
              </a:spcAft>
              <a:defRPr sz="10600">
                <a:solidFill>
                  <a:schemeClr val="tx2"/>
                </a:solidFill>
                <a:latin typeface="Arial" charset="0"/>
                <a:ea typeface="ＭＳ Ｐゴシック" charset="-128"/>
              </a:defRPr>
            </a:lvl7pPr>
            <a:lvl8pPr marL="3429000" indent="-228600" algn="ctr" defTabSz="2193925" eaLnBrk="0" fontAlgn="base" hangingPunct="0">
              <a:spcBef>
                <a:spcPct val="0"/>
              </a:spcBef>
              <a:spcAft>
                <a:spcPct val="0"/>
              </a:spcAft>
              <a:defRPr sz="10600">
                <a:solidFill>
                  <a:schemeClr val="tx2"/>
                </a:solidFill>
                <a:latin typeface="Arial" charset="0"/>
                <a:ea typeface="ＭＳ Ｐゴシック" charset="-128"/>
              </a:defRPr>
            </a:lvl8pPr>
            <a:lvl9pPr marL="3886200" indent="-228600" algn="ctr" defTabSz="2193925" eaLnBrk="0" fontAlgn="base" hangingPunct="0">
              <a:spcBef>
                <a:spcPct val="0"/>
              </a:spcBef>
              <a:spcAft>
                <a:spcPct val="0"/>
              </a:spcAft>
              <a:defRPr sz="10600">
                <a:solidFill>
                  <a:schemeClr val="tx2"/>
                </a:solidFill>
                <a:latin typeface="Arial" charset="0"/>
                <a:ea typeface="ＭＳ Ｐゴシック" charset="-128"/>
              </a:defRPr>
            </a:lvl9pPr>
          </a:lstStyle>
          <a:p>
            <a:pPr eaLnBrk="1" hangingPunct="1">
              <a:spcBef>
                <a:spcPts val="0"/>
              </a:spcBef>
            </a:pPr>
            <a:r>
              <a:rPr lang="en-US" altLang="en-US" sz="1800" spc="98" dirty="0">
                <a:solidFill>
                  <a:schemeClr val="bg1"/>
                </a:solidFill>
                <a:latin typeface="Franklin Gothic Book" charset="0"/>
                <a:ea typeface="Franklin Gothic Book" charset="0"/>
                <a:cs typeface="Franklin Gothic Book" charset="0"/>
              </a:rPr>
              <a:t>CONTACT</a:t>
            </a:r>
          </a:p>
        </p:txBody>
      </p:sp>
      <p:sp>
        <p:nvSpPr>
          <p:cNvPr id="59" name="Text Box 5">
            <a:extLst>
              <a:ext uri="{FF2B5EF4-FFF2-40B4-BE49-F238E27FC236}">
                <a16:creationId xmlns:a16="http://schemas.microsoft.com/office/drawing/2014/main" id="{26F90C7B-D88F-96A0-E37B-0FCC5EB92942}"/>
              </a:ext>
            </a:extLst>
          </p:cNvPr>
          <p:cNvSpPr txBox="1">
            <a:spLocks noChangeArrowheads="1"/>
          </p:cNvSpPr>
          <p:nvPr/>
        </p:nvSpPr>
        <p:spPr bwMode="auto">
          <a:xfrm>
            <a:off x="7611592" y="18213296"/>
            <a:ext cx="3566160" cy="369320"/>
          </a:xfrm>
          <a:prstGeom prst="rect">
            <a:avLst/>
          </a:prstGeom>
          <a:solidFill>
            <a:srgbClr val="546472"/>
          </a:solidFill>
          <a:ln>
            <a:noFill/>
          </a:ln>
        </p:spPr>
        <p:txBody>
          <a:bodyPr wrap="square" lIns="0" tIns="45714" rIns="0" bIns="45714">
            <a:spAutoFit/>
          </a:bodyPr>
          <a:lstStyle>
            <a:lvl1pPr algn="ctr" defTabSz="2193925">
              <a:defRPr sz="10600">
                <a:solidFill>
                  <a:schemeClr val="tx2"/>
                </a:solidFill>
                <a:latin typeface="Arial" charset="0"/>
                <a:ea typeface="ＭＳ Ｐゴシック" charset="-128"/>
              </a:defRPr>
            </a:lvl1pPr>
            <a:lvl2pPr marL="742950" indent="-285750" algn="ctr" defTabSz="2193925">
              <a:defRPr sz="10600">
                <a:solidFill>
                  <a:schemeClr val="tx2"/>
                </a:solidFill>
                <a:latin typeface="Arial" charset="0"/>
                <a:ea typeface="ＭＳ Ｐゴシック" charset="-128"/>
              </a:defRPr>
            </a:lvl2pPr>
            <a:lvl3pPr marL="1143000" indent="-228600" algn="ctr" defTabSz="2193925">
              <a:defRPr sz="10600">
                <a:solidFill>
                  <a:schemeClr val="tx2"/>
                </a:solidFill>
                <a:latin typeface="Arial" charset="0"/>
                <a:ea typeface="ＭＳ Ｐゴシック" charset="-128"/>
              </a:defRPr>
            </a:lvl3pPr>
            <a:lvl4pPr marL="1600200" indent="-228600" algn="ctr" defTabSz="2193925">
              <a:defRPr sz="10600">
                <a:solidFill>
                  <a:schemeClr val="tx2"/>
                </a:solidFill>
                <a:latin typeface="Arial" charset="0"/>
                <a:ea typeface="ＭＳ Ｐゴシック" charset="-128"/>
              </a:defRPr>
            </a:lvl4pPr>
            <a:lvl5pPr marL="2057400" indent="-228600" algn="ctr" defTabSz="2193925">
              <a:defRPr sz="10600">
                <a:solidFill>
                  <a:schemeClr val="tx2"/>
                </a:solidFill>
                <a:latin typeface="Arial" charset="0"/>
                <a:ea typeface="ＭＳ Ｐゴシック" charset="-128"/>
              </a:defRPr>
            </a:lvl5pPr>
            <a:lvl6pPr marL="2514600" indent="-228600" algn="ctr" defTabSz="2193925" eaLnBrk="0" fontAlgn="base" hangingPunct="0">
              <a:spcBef>
                <a:spcPct val="0"/>
              </a:spcBef>
              <a:spcAft>
                <a:spcPct val="0"/>
              </a:spcAft>
              <a:defRPr sz="10600">
                <a:solidFill>
                  <a:schemeClr val="tx2"/>
                </a:solidFill>
                <a:latin typeface="Arial" charset="0"/>
                <a:ea typeface="ＭＳ Ｐゴシック" charset="-128"/>
              </a:defRPr>
            </a:lvl6pPr>
            <a:lvl7pPr marL="2971800" indent="-228600" algn="ctr" defTabSz="2193925" eaLnBrk="0" fontAlgn="base" hangingPunct="0">
              <a:spcBef>
                <a:spcPct val="0"/>
              </a:spcBef>
              <a:spcAft>
                <a:spcPct val="0"/>
              </a:spcAft>
              <a:defRPr sz="10600">
                <a:solidFill>
                  <a:schemeClr val="tx2"/>
                </a:solidFill>
                <a:latin typeface="Arial" charset="0"/>
                <a:ea typeface="ＭＳ Ｐゴシック" charset="-128"/>
              </a:defRPr>
            </a:lvl7pPr>
            <a:lvl8pPr marL="3429000" indent="-228600" algn="ctr" defTabSz="2193925" eaLnBrk="0" fontAlgn="base" hangingPunct="0">
              <a:spcBef>
                <a:spcPct val="0"/>
              </a:spcBef>
              <a:spcAft>
                <a:spcPct val="0"/>
              </a:spcAft>
              <a:defRPr sz="10600">
                <a:solidFill>
                  <a:schemeClr val="tx2"/>
                </a:solidFill>
                <a:latin typeface="Arial" charset="0"/>
                <a:ea typeface="ＭＳ Ｐゴシック" charset="-128"/>
              </a:defRPr>
            </a:lvl8pPr>
            <a:lvl9pPr marL="3886200" indent="-228600" algn="ctr" defTabSz="2193925" eaLnBrk="0" fontAlgn="base" hangingPunct="0">
              <a:spcBef>
                <a:spcPct val="0"/>
              </a:spcBef>
              <a:spcAft>
                <a:spcPct val="0"/>
              </a:spcAft>
              <a:defRPr sz="10600">
                <a:solidFill>
                  <a:schemeClr val="tx2"/>
                </a:solidFill>
                <a:latin typeface="Arial" charset="0"/>
                <a:ea typeface="ＭＳ Ｐゴシック" charset="-128"/>
              </a:defRPr>
            </a:lvl9pPr>
          </a:lstStyle>
          <a:p>
            <a:pPr eaLnBrk="1" hangingPunct="1">
              <a:spcBef>
                <a:spcPts val="0"/>
              </a:spcBef>
            </a:pPr>
            <a:r>
              <a:rPr lang="en-US" altLang="en-US" sz="1800" spc="98" dirty="0">
                <a:solidFill>
                  <a:schemeClr val="bg1"/>
                </a:solidFill>
                <a:latin typeface="Franklin Gothic Book" charset="0"/>
                <a:ea typeface="Franklin Gothic Book" charset="0"/>
                <a:cs typeface="Franklin Gothic Book" charset="0"/>
              </a:rPr>
              <a:t>DECLARATIONS</a:t>
            </a:r>
          </a:p>
        </p:txBody>
      </p:sp>
      <p:sp>
        <p:nvSpPr>
          <p:cNvPr id="60" name="Text Box 21">
            <a:extLst>
              <a:ext uri="{FF2B5EF4-FFF2-40B4-BE49-F238E27FC236}">
                <a16:creationId xmlns:a16="http://schemas.microsoft.com/office/drawing/2014/main" id="{702E17D9-A69C-3159-A79A-558BE1571CE5}"/>
              </a:ext>
            </a:extLst>
          </p:cNvPr>
          <p:cNvSpPr txBox="1">
            <a:spLocks noChangeArrowheads="1"/>
          </p:cNvSpPr>
          <p:nvPr/>
        </p:nvSpPr>
        <p:spPr bwMode="auto">
          <a:xfrm>
            <a:off x="139679" y="18560257"/>
            <a:ext cx="3588406" cy="1279624"/>
          </a:xfrm>
          <a:prstGeom prst="rect">
            <a:avLst/>
          </a:prstGeom>
          <a:solidFill>
            <a:schemeClr val="bg1"/>
          </a:solidFill>
          <a:ln>
            <a:noFill/>
          </a:ln>
        </p:spPr>
        <p:txBody>
          <a:bodyPr wrap="square" lIns="900001" tIns="108000" rIns="360000" bIns="108000">
            <a:noAutofit/>
          </a:bodyPr>
          <a:lstStyle>
            <a:lvl1pPr algn="ctr" defTabSz="2193925">
              <a:defRPr sz="10600">
                <a:solidFill>
                  <a:schemeClr val="tx2"/>
                </a:solidFill>
                <a:latin typeface="Arial" charset="0"/>
                <a:ea typeface="ＭＳ Ｐゴシック" charset="-128"/>
              </a:defRPr>
            </a:lvl1pPr>
            <a:lvl2pPr marL="742950" indent="-285750" algn="ctr" defTabSz="2193925">
              <a:defRPr sz="10600">
                <a:solidFill>
                  <a:schemeClr val="tx2"/>
                </a:solidFill>
                <a:latin typeface="Arial" charset="0"/>
                <a:ea typeface="ＭＳ Ｐゴシック" charset="-128"/>
              </a:defRPr>
            </a:lvl2pPr>
            <a:lvl3pPr marL="1143000" indent="-228600" algn="ctr" defTabSz="2193925">
              <a:defRPr sz="10600">
                <a:solidFill>
                  <a:schemeClr val="tx2"/>
                </a:solidFill>
                <a:latin typeface="Arial" charset="0"/>
                <a:ea typeface="ＭＳ Ｐゴシック" charset="-128"/>
              </a:defRPr>
            </a:lvl3pPr>
            <a:lvl4pPr marL="1600200" indent="-228600" algn="ctr" defTabSz="2193925">
              <a:defRPr sz="10600">
                <a:solidFill>
                  <a:schemeClr val="tx2"/>
                </a:solidFill>
                <a:latin typeface="Arial" charset="0"/>
                <a:ea typeface="ＭＳ Ｐゴシック" charset="-128"/>
              </a:defRPr>
            </a:lvl4pPr>
            <a:lvl5pPr marL="2057400" indent="-228600" algn="ctr" defTabSz="2193925">
              <a:defRPr sz="10600">
                <a:solidFill>
                  <a:schemeClr val="tx2"/>
                </a:solidFill>
                <a:latin typeface="Arial" charset="0"/>
                <a:ea typeface="ＭＳ Ｐゴシック" charset="-128"/>
              </a:defRPr>
            </a:lvl5pPr>
            <a:lvl6pPr marL="2514600" indent="-228600" algn="ctr" defTabSz="2193925" eaLnBrk="0" fontAlgn="base" hangingPunct="0">
              <a:spcBef>
                <a:spcPct val="0"/>
              </a:spcBef>
              <a:spcAft>
                <a:spcPct val="0"/>
              </a:spcAft>
              <a:defRPr sz="10600">
                <a:solidFill>
                  <a:schemeClr val="tx2"/>
                </a:solidFill>
                <a:latin typeface="Arial" charset="0"/>
                <a:ea typeface="ＭＳ Ｐゴシック" charset="-128"/>
              </a:defRPr>
            </a:lvl6pPr>
            <a:lvl7pPr marL="2971800" indent="-228600" algn="ctr" defTabSz="2193925" eaLnBrk="0" fontAlgn="base" hangingPunct="0">
              <a:spcBef>
                <a:spcPct val="0"/>
              </a:spcBef>
              <a:spcAft>
                <a:spcPct val="0"/>
              </a:spcAft>
              <a:defRPr sz="10600">
                <a:solidFill>
                  <a:schemeClr val="tx2"/>
                </a:solidFill>
                <a:latin typeface="Arial" charset="0"/>
                <a:ea typeface="ＭＳ Ｐゴシック" charset="-128"/>
              </a:defRPr>
            </a:lvl7pPr>
            <a:lvl8pPr marL="3429000" indent="-228600" algn="ctr" defTabSz="2193925" eaLnBrk="0" fontAlgn="base" hangingPunct="0">
              <a:spcBef>
                <a:spcPct val="0"/>
              </a:spcBef>
              <a:spcAft>
                <a:spcPct val="0"/>
              </a:spcAft>
              <a:defRPr sz="10600">
                <a:solidFill>
                  <a:schemeClr val="tx2"/>
                </a:solidFill>
                <a:latin typeface="Arial" charset="0"/>
                <a:ea typeface="ＭＳ Ｐゴシック" charset="-128"/>
              </a:defRPr>
            </a:lvl8pPr>
            <a:lvl9pPr marL="3886200" indent="-228600" algn="ctr" defTabSz="2193925" eaLnBrk="0" fontAlgn="base" hangingPunct="0">
              <a:spcBef>
                <a:spcPct val="0"/>
              </a:spcBef>
              <a:spcAft>
                <a:spcPct val="0"/>
              </a:spcAft>
              <a:defRPr sz="10600">
                <a:solidFill>
                  <a:schemeClr val="tx2"/>
                </a:solidFill>
                <a:latin typeface="Arial" charset="0"/>
                <a:ea typeface="ＭＳ Ｐゴシック" charset="-128"/>
              </a:defRPr>
            </a:lvl9pPr>
          </a:lstStyle>
          <a:p>
            <a:pPr algn="l" eaLnBrk="1" hangingPunct="1">
              <a:spcBef>
                <a:spcPct val="50000"/>
              </a:spcBef>
            </a:pPr>
            <a:endParaRPr lang="en-US" altLang="en-US" sz="2000" dirty="0">
              <a:solidFill>
                <a:schemeClr val="tx1"/>
              </a:solidFill>
              <a:latin typeface="Franklin Gothic Book" charset="0"/>
              <a:ea typeface="Franklin Gothic Book" charset="0"/>
              <a:cs typeface="Franklin Gothic Book" charset="0"/>
            </a:endParaRPr>
          </a:p>
        </p:txBody>
      </p:sp>
      <p:sp>
        <p:nvSpPr>
          <p:cNvPr id="61" name="Shape 12">
            <a:extLst>
              <a:ext uri="{FF2B5EF4-FFF2-40B4-BE49-F238E27FC236}">
                <a16:creationId xmlns:a16="http://schemas.microsoft.com/office/drawing/2014/main" id="{83E1BD74-F76C-5D1E-2B67-00371E6D59F9}"/>
              </a:ext>
            </a:extLst>
          </p:cNvPr>
          <p:cNvSpPr/>
          <p:nvPr/>
        </p:nvSpPr>
        <p:spPr>
          <a:xfrm>
            <a:off x="149008" y="18569743"/>
            <a:ext cx="3588406" cy="2071016"/>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spAutoFit/>
          </a:bodyPr>
          <a:lstStyle>
            <a:lvl1pPr algn="just" defTabSz="457200">
              <a:lnSpc>
                <a:spcPct val="110000"/>
              </a:lnSpc>
              <a:defRPr sz="1600"/>
            </a:lvl1pPr>
          </a:lstStyle>
          <a:p>
            <a:pPr marL="228600" indent="-228600" algn="l">
              <a:lnSpc>
                <a:spcPct val="100000"/>
              </a:lnSpc>
              <a:buAutoNum type="arabicPeriod"/>
            </a:pPr>
            <a:r>
              <a:rPr lang="en-US" altLang="en-US" sz="1200" dirty="0">
                <a:solidFill>
                  <a:schemeClr val="tx1"/>
                </a:solidFill>
                <a:latin typeface="Franklin Gothic Book" charset="0"/>
                <a:ea typeface="Franklin Gothic Book" charset="0"/>
                <a:cs typeface="Franklin Gothic Book" charset="0"/>
              </a:rPr>
              <a:t>Sparano J et al., </a:t>
            </a:r>
            <a:r>
              <a:rPr lang="en-US" altLang="en-US" sz="1200" i="1" dirty="0">
                <a:solidFill>
                  <a:schemeClr val="tx1"/>
                </a:solidFill>
                <a:latin typeface="Franklin Gothic Book" charset="0"/>
                <a:ea typeface="Franklin Gothic Book" charset="0"/>
                <a:cs typeface="Franklin Gothic Book" charset="0"/>
              </a:rPr>
              <a:t>N Eng J Med </a:t>
            </a:r>
            <a:r>
              <a:rPr lang="en-US" altLang="en-US" sz="1200" dirty="0">
                <a:solidFill>
                  <a:schemeClr val="tx1"/>
                </a:solidFill>
                <a:latin typeface="Franklin Gothic Book" charset="0"/>
                <a:ea typeface="Franklin Gothic Book" charset="0"/>
                <a:cs typeface="Franklin Gothic Book" charset="0"/>
              </a:rPr>
              <a:t>2018; 379:111-121.</a:t>
            </a:r>
          </a:p>
          <a:p>
            <a:pPr marL="228600" indent="-228600" algn="l">
              <a:lnSpc>
                <a:spcPct val="100000"/>
              </a:lnSpc>
              <a:buAutoNum type="arabicPeriod"/>
            </a:pPr>
            <a:r>
              <a:rPr lang="en-US" altLang="en-US" sz="1200" dirty="0">
                <a:solidFill>
                  <a:schemeClr val="tx1"/>
                </a:solidFill>
                <a:latin typeface="Franklin Gothic Book" charset="0"/>
                <a:ea typeface="Franklin Gothic Book" charset="0"/>
                <a:cs typeface="Franklin Gothic Book" charset="0"/>
              </a:rPr>
              <a:t>Spring L et al., </a:t>
            </a:r>
            <a:r>
              <a:rPr lang="en-US" altLang="en-US" sz="1200" i="1" dirty="0">
                <a:solidFill>
                  <a:schemeClr val="tx1"/>
                </a:solidFill>
                <a:latin typeface="Franklin Gothic Book" charset="0"/>
                <a:ea typeface="Franklin Gothic Book" charset="0"/>
                <a:cs typeface="Franklin Gothic Book" charset="0"/>
              </a:rPr>
              <a:t>JAMA Oncol </a:t>
            </a:r>
            <a:r>
              <a:rPr lang="en-US" altLang="en-US" sz="1200" dirty="0">
                <a:solidFill>
                  <a:schemeClr val="tx1"/>
                </a:solidFill>
                <a:latin typeface="Franklin Gothic Book" charset="0"/>
                <a:ea typeface="Franklin Gothic Book" charset="0"/>
                <a:cs typeface="Franklin Gothic Book" charset="0"/>
              </a:rPr>
              <a:t>2016; 2(11): 1477-1486.</a:t>
            </a:r>
          </a:p>
          <a:p>
            <a:pPr marL="228600" indent="-228600" algn="l">
              <a:lnSpc>
                <a:spcPct val="100000"/>
              </a:lnSpc>
              <a:buAutoNum type="arabicPeriod"/>
            </a:pPr>
            <a:r>
              <a:rPr lang="en-US" altLang="en-US" sz="1200" dirty="0">
                <a:solidFill>
                  <a:schemeClr val="tx1"/>
                </a:solidFill>
                <a:latin typeface="Franklin Gothic Book" charset="0"/>
                <a:ea typeface="Franklin Gothic Book" charset="0"/>
                <a:cs typeface="Franklin Gothic Book" charset="0"/>
              </a:rPr>
              <a:t>Burstein H.J. et al., </a:t>
            </a:r>
            <a:r>
              <a:rPr lang="en-US" altLang="en-US" sz="1200" i="1" dirty="0">
                <a:solidFill>
                  <a:schemeClr val="tx1"/>
                </a:solidFill>
                <a:latin typeface="Franklin Gothic Book" charset="0"/>
                <a:ea typeface="Franklin Gothic Book" charset="0"/>
                <a:cs typeface="Franklin Gothic Book" charset="0"/>
              </a:rPr>
              <a:t>J Clin Oncol </a:t>
            </a:r>
            <a:r>
              <a:rPr lang="en-US" altLang="en-US" sz="1200" dirty="0">
                <a:solidFill>
                  <a:schemeClr val="tx1"/>
                </a:solidFill>
                <a:latin typeface="Franklin Gothic Book" charset="0"/>
                <a:ea typeface="Franklin Gothic Book" charset="0"/>
                <a:cs typeface="Franklin Gothic Book" charset="0"/>
              </a:rPr>
              <a:t>2019; 37(5): 423-438.</a:t>
            </a:r>
          </a:p>
          <a:p>
            <a:pPr marL="228600" indent="-228600" algn="l">
              <a:lnSpc>
                <a:spcPct val="100000"/>
              </a:lnSpc>
              <a:buAutoNum type="arabicPeriod"/>
            </a:pPr>
            <a:r>
              <a:rPr lang="en-US" altLang="en-US" sz="1200" dirty="0">
                <a:solidFill>
                  <a:schemeClr val="tx1"/>
                </a:solidFill>
                <a:latin typeface="Franklin Gothic Book" charset="0"/>
                <a:ea typeface="Franklin Gothic Book" charset="0"/>
                <a:cs typeface="Franklin Gothic Book" charset="0"/>
              </a:rPr>
              <a:t>Goetz M.P. et al., </a:t>
            </a:r>
            <a:r>
              <a:rPr lang="en-US" altLang="en-US" sz="1200" i="1" dirty="0">
                <a:solidFill>
                  <a:schemeClr val="tx1"/>
                </a:solidFill>
                <a:latin typeface="Franklin Gothic Book" charset="0"/>
                <a:ea typeface="Franklin Gothic Book" charset="0"/>
                <a:cs typeface="Franklin Gothic Book" charset="0"/>
              </a:rPr>
              <a:t>Ann Oncol 2022; </a:t>
            </a:r>
            <a:r>
              <a:rPr lang="en-US" altLang="en-US" sz="1200" dirty="0">
                <a:solidFill>
                  <a:schemeClr val="tx1"/>
                </a:solidFill>
                <a:latin typeface="Franklin Gothic Book" charset="0"/>
                <a:ea typeface="Franklin Gothic Book" charset="0"/>
                <a:cs typeface="Franklin Gothic Book" charset="0"/>
              </a:rPr>
              <a:t>33 (suppl_7): S808-S869.</a:t>
            </a:r>
            <a:endParaRPr lang="en-US" altLang="en-US" sz="1200" i="1" dirty="0">
              <a:solidFill>
                <a:schemeClr val="tx1"/>
              </a:solidFill>
              <a:latin typeface="Franklin Gothic Book" charset="0"/>
              <a:ea typeface="Franklin Gothic Book" charset="0"/>
              <a:cs typeface="Franklin Gothic Book" charset="0"/>
            </a:endParaRPr>
          </a:p>
          <a:p>
            <a:pPr marL="228600" indent="-228600" algn="l">
              <a:spcBef>
                <a:spcPct val="50000"/>
              </a:spcBef>
              <a:buAutoNum type="arabicPeriod"/>
            </a:pPr>
            <a:endParaRPr lang="en-US" altLang="en-US" sz="1200" dirty="0">
              <a:solidFill>
                <a:schemeClr val="tx1"/>
              </a:solidFill>
              <a:latin typeface="Franklin Gothic Book" charset="0"/>
              <a:ea typeface="Franklin Gothic Book" charset="0"/>
              <a:cs typeface="Franklin Gothic Book" charset="0"/>
            </a:endParaRPr>
          </a:p>
          <a:p>
            <a:pPr marL="228600" indent="-228600" algn="l">
              <a:spcBef>
                <a:spcPct val="50000"/>
              </a:spcBef>
              <a:buAutoNum type="arabicPeriod"/>
            </a:pPr>
            <a:endParaRPr lang="en-US" altLang="en-US" sz="1200" dirty="0">
              <a:solidFill>
                <a:schemeClr val="tx1"/>
              </a:solidFill>
              <a:latin typeface="Franklin Gothic Book" charset="0"/>
              <a:ea typeface="Franklin Gothic Book" charset="0"/>
              <a:cs typeface="Franklin Gothic Book" charset="0"/>
            </a:endParaRPr>
          </a:p>
          <a:p>
            <a:pPr lvl="0">
              <a:defRPr sz="1800">
                <a:uFillTx/>
              </a:defRPr>
            </a:pPr>
            <a:endParaRPr sz="1200" dirty="0">
              <a:solidFill>
                <a:schemeClr val="tx1"/>
              </a:solidFill>
            </a:endParaRPr>
          </a:p>
        </p:txBody>
      </p:sp>
      <p:sp>
        <p:nvSpPr>
          <p:cNvPr id="62" name="Text Box 21">
            <a:extLst>
              <a:ext uri="{FF2B5EF4-FFF2-40B4-BE49-F238E27FC236}">
                <a16:creationId xmlns:a16="http://schemas.microsoft.com/office/drawing/2014/main" id="{9EFEF19D-6007-81E0-57E1-DF8507FE77FC}"/>
              </a:ext>
            </a:extLst>
          </p:cNvPr>
          <p:cNvSpPr txBox="1">
            <a:spLocks noChangeArrowheads="1"/>
          </p:cNvSpPr>
          <p:nvPr/>
        </p:nvSpPr>
        <p:spPr bwMode="auto">
          <a:xfrm>
            <a:off x="3911321" y="18572270"/>
            <a:ext cx="3588406" cy="1279624"/>
          </a:xfrm>
          <a:prstGeom prst="rect">
            <a:avLst/>
          </a:prstGeom>
          <a:solidFill>
            <a:schemeClr val="bg1"/>
          </a:solidFill>
          <a:ln>
            <a:noFill/>
          </a:ln>
        </p:spPr>
        <p:txBody>
          <a:bodyPr wrap="square" lIns="900001" tIns="108000" rIns="360000" bIns="108000">
            <a:noAutofit/>
          </a:bodyPr>
          <a:lstStyle>
            <a:lvl1pPr algn="ctr" defTabSz="2193925">
              <a:defRPr sz="10600">
                <a:solidFill>
                  <a:schemeClr val="tx2"/>
                </a:solidFill>
                <a:latin typeface="Arial" charset="0"/>
                <a:ea typeface="ＭＳ Ｐゴシック" charset="-128"/>
              </a:defRPr>
            </a:lvl1pPr>
            <a:lvl2pPr marL="742950" indent="-285750" algn="ctr" defTabSz="2193925">
              <a:defRPr sz="10600">
                <a:solidFill>
                  <a:schemeClr val="tx2"/>
                </a:solidFill>
                <a:latin typeface="Arial" charset="0"/>
                <a:ea typeface="ＭＳ Ｐゴシック" charset="-128"/>
              </a:defRPr>
            </a:lvl2pPr>
            <a:lvl3pPr marL="1143000" indent="-228600" algn="ctr" defTabSz="2193925">
              <a:defRPr sz="10600">
                <a:solidFill>
                  <a:schemeClr val="tx2"/>
                </a:solidFill>
                <a:latin typeface="Arial" charset="0"/>
                <a:ea typeface="ＭＳ Ｐゴシック" charset="-128"/>
              </a:defRPr>
            </a:lvl3pPr>
            <a:lvl4pPr marL="1600200" indent="-228600" algn="ctr" defTabSz="2193925">
              <a:defRPr sz="10600">
                <a:solidFill>
                  <a:schemeClr val="tx2"/>
                </a:solidFill>
                <a:latin typeface="Arial" charset="0"/>
                <a:ea typeface="ＭＳ Ｐゴシック" charset="-128"/>
              </a:defRPr>
            </a:lvl4pPr>
            <a:lvl5pPr marL="2057400" indent="-228600" algn="ctr" defTabSz="2193925">
              <a:defRPr sz="10600">
                <a:solidFill>
                  <a:schemeClr val="tx2"/>
                </a:solidFill>
                <a:latin typeface="Arial" charset="0"/>
                <a:ea typeface="ＭＳ Ｐゴシック" charset="-128"/>
              </a:defRPr>
            </a:lvl5pPr>
            <a:lvl6pPr marL="2514600" indent="-228600" algn="ctr" defTabSz="2193925" eaLnBrk="0" fontAlgn="base" hangingPunct="0">
              <a:spcBef>
                <a:spcPct val="0"/>
              </a:spcBef>
              <a:spcAft>
                <a:spcPct val="0"/>
              </a:spcAft>
              <a:defRPr sz="10600">
                <a:solidFill>
                  <a:schemeClr val="tx2"/>
                </a:solidFill>
                <a:latin typeface="Arial" charset="0"/>
                <a:ea typeface="ＭＳ Ｐゴシック" charset="-128"/>
              </a:defRPr>
            </a:lvl6pPr>
            <a:lvl7pPr marL="2971800" indent="-228600" algn="ctr" defTabSz="2193925" eaLnBrk="0" fontAlgn="base" hangingPunct="0">
              <a:spcBef>
                <a:spcPct val="0"/>
              </a:spcBef>
              <a:spcAft>
                <a:spcPct val="0"/>
              </a:spcAft>
              <a:defRPr sz="10600">
                <a:solidFill>
                  <a:schemeClr val="tx2"/>
                </a:solidFill>
                <a:latin typeface="Arial" charset="0"/>
                <a:ea typeface="ＭＳ Ｐゴシック" charset="-128"/>
              </a:defRPr>
            </a:lvl7pPr>
            <a:lvl8pPr marL="3429000" indent="-228600" algn="ctr" defTabSz="2193925" eaLnBrk="0" fontAlgn="base" hangingPunct="0">
              <a:spcBef>
                <a:spcPct val="0"/>
              </a:spcBef>
              <a:spcAft>
                <a:spcPct val="0"/>
              </a:spcAft>
              <a:defRPr sz="10600">
                <a:solidFill>
                  <a:schemeClr val="tx2"/>
                </a:solidFill>
                <a:latin typeface="Arial" charset="0"/>
                <a:ea typeface="ＭＳ Ｐゴシック" charset="-128"/>
              </a:defRPr>
            </a:lvl8pPr>
            <a:lvl9pPr marL="3886200" indent="-228600" algn="ctr" defTabSz="2193925" eaLnBrk="0" fontAlgn="base" hangingPunct="0">
              <a:spcBef>
                <a:spcPct val="0"/>
              </a:spcBef>
              <a:spcAft>
                <a:spcPct val="0"/>
              </a:spcAft>
              <a:defRPr sz="10600">
                <a:solidFill>
                  <a:schemeClr val="tx2"/>
                </a:solidFill>
                <a:latin typeface="Arial" charset="0"/>
                <a:ea typeface="ＭＳ Ｐゴシック" charset="-128"/>
              </a:defRPr>
            </a:lvl9pPr>
          </a:lstStyle>
          <a:p>
            <a:pPr algn="l" eaLnBrk="1" hangingPunct="1">
              <a:spcBef>
                <a:spcPct val="50000"/>
              </a:spcBef>
            </a:pPr>
            <a:endParaRPr lang="en-US" altLang="en-US" sz="2000" dirty="0">
              <a:solidFill>
                <a:schemeClr val="tx1"/>
              </a:solidFill>
              <a:latin typeface="Franklin Gothic Book" charset="0"/>
              <a:ea typeface="Franklin Gothic Book" charset="0"/>
              <a:cs typeface="Franklin Gothic Book" charset="0"/>
            </a:endParaRPr>
          </a:p>
        </p:txBody>
      </p:sp>
      <p:sp>
        <p:nvSpPr>
          <p:cNvPr id="63" name="Shape 12">
            <a:extLst>
              <a:ext uri="{FF2B5EF4-FFF2-40B4-BE49-F238E27FC236}">
                <a16:creationId xmlns:a16="http://schemas.microsoft.com/office/drawing/2014/main" id="{60FCC90D-3C80-7245-F5CD-4EC92322A65E}"/>
              </a:ext>
            </a:extLst>
          </p:cNvPr>
          <p:cNvSpPr/>
          <p:nvPr/>
        </p:nvSpPr>
        <p:spPr>
          <a:xfrm>
            <a:off x="3990959" y="18639907"/>
            <a:ext cx="3557016" cy="1203343"/>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spAutoFit/>
          </a:bodyPr>
          <a:lstStyle>
            <a:lvl1pPr algn="just" defTabSz="457200">
              <a:lnSpc>
                <a:spcPct val="110000"/>
              </a:lnSpc>
              <a:defRPr sz="1600"/>
            </a:lvl1pPr>
          </a:lstStyle>
          <a:p>
            <a:pPr algn="l"/>
            <a:r>
              <a:rPr lang="en-US" sz="1200" b="1" dirty="0">
                <a:latin typeface="Franklin Gothic Book" panose="020B0503020102020204" pitchFamily="34" charset="0"/>
              </a:rPr>
              <a:t>Correspondence</a:t>
            </a:r>
            <a:r>
              <a:rPr lang="en-US" sz="1200" dirty="0">
                <a:latin typeface="Franklin Gothic Book" panose="020B0503020102020204" pitchFamily="34" charset="0"/>
              </a:rPr>
              <a:t>: David Portman, </a:t>
            </a:r>
            <a:r>
              <a:rPr lang="en-US" sz="1200" dirty="0">
                <a:solidFill>
                  <a:schemeClr val="tx1"/>
                </a:solidFill>
                <a:latin typeface="Franklin Gothic Book" panose="020B0503020102020204" pitchFamily="34" charset="0"/>
                <a:hlinkClick r:id="rId10">
                  <a:extLst>
                    <a:ext uri="{A12FA001-AC4F-418D-AE19-62706E023703}">
                      <ahyp:hlinkClr xmlns:ahyp="http://schemas.microsoft.com/office/drawing/2018/hyperlinkcolor" val="tx"/>
                    </a:ext>
                  </a:extLst>
                </a:hlinkClick>
              </a:rPr>
              <a:t>dportman@sermonixpharma.com</a:t>
            </a:r>
            <a:endParaRPr lang="en-US" sz="1200" dirty="0">
              <a:solidFill>
                <a:schemeClr val="tx1"/>
              </a:solidFill>
              <a:latin typeface="Franklin Gothic Book" panose="020B0503020102020204" pitchFamily="34" charset="0"/>
            </a:endParaRPr>
          </a:p>
          <a:p>
            <a:pPr algn="l"/>
            <a:endParaRPr lang="en-US" sz="1200" dirty="0">
              <a:latin typeface="Franklin Gothic Book" panose="020B0503020102020204" pitchFamily="34" charset="0"/>
            </a:endParaRPr>
          </a:p>
          <a:p>
            <a:pPr algn="l"/>
            <a:r>
              <a:rPr lang="en-US" sz="1200" b="1" dirty="0">
                <a:latin typeface="Franklin Gothic Book" panose="020B0503020102020204" pitchFamily="34" charset="0"/>
              </a:rPr>
              <a:t>Clinical trial information</a:t>
            </a:r>
            <a:r>
              <a:rPr lang="en-US" sz="1200" dirty="0">
                <a:latin typeface="Franklin Gothic Book" panose="020B0503020102020204" pitchFamily="34" charset="0"/>
              </a:rPr>
              <a:t>: NCT01042379</a:t>
            </a:r>
          </a:p>
          <a:p>
            <a:pPr algn="l"/>
            <a:endParaRPr lang="en-US" sz="1200" dirty="0">
              <a:latin typeface="Franklin Gothic Book" panose="020B0503020102020204" pitchFamily="34" charset="0"/>
            </a:endParaRPr>
          </a:p>
          <a:p>
            <a:pPr algn="l"/>
            <a:r>
              <a:rPr lang="en-US" sz="1200" b="1" dirty="0">
                <a:latin typeface="Franklin Gothic Book" panose="020B0503020102020204" pitchFamily="34" charset="0"/>
              </a:rPr>
              <a:t>E-poster #  </a:t>
            </a:r>
            <a:r>
              <a:rPr lang="en-US" sz="1200" dirty="0">
                <a:latin typeface="Franklin Gothic Book" panose="020B0503020102020204" pitchFamily="34" charset="0"/>
              </a:rPr>
              <a:t>P132</a:t>
            </a:r>
          </a:p>
        </p:txBody>
      </p:sp>
      <p:sp>
        <p:nvSpPr>
          <p:cNvPr id="1031" name="Text Box 21">
            <a:extLst>
              <a:ext uri="{FF2B5EF4-FFF2-40B4-BE49-F238E27FC236}">
                <a16:creationId xmlns:a16="http://schemas.microsoft.com/office/drawing/2014/main" id="{7F3EB272-9EDF-444D-7C8C-A7736B89566C}"/>
              </a:ext>
            </a:extLst>
          </p:cNvPr>
          <p:cNvSpPr txBox="1">
            <a:spLocks noChangeArrowheads="1"/>
          </p:cNvSpPr>
          <p:nvPr/>
        </p:nvSpPr>
        <p:spPr bwMode="auto">
          <a:xfrm>
            <a:off x="7589346" y="18592241"/>
            <a:ext cx="3588406" cy="1279624"/>
          </a:xfrm>
          <a:prstGeom prst="rect">
            <a:avLst/>
          </a:prstGeom>
          <a:solidFill>
            <a:schemeClr val="bg1"/>
          </a:solidFill>
          <a:ln>
            <a:noFill/>
          </a:ln>
        </p:spPr>
        <p:txBody>
          <a:bodyPr wrap="square" lIns="900001" tIns="108000" rIns="360000" bIns="108000">
            <a:noAutofit/>
          </a:bodyPr>
          <a:lstStyle>
            <a:lvl1pPr algn="ctr" defTabSz="2193925">
              <a:defRPr sz="10600">
                <a:solidFill>
                  <a:schemeClr val="tx2"/>
                </a:solidFill>
                <a:latin typeface="Arial" charset="0"/>
                <a:ea typeface="ＭＳ Ｐゴシック" charset="-128"/>
              </a:defRPr>
            </a:lvl1pPr>
            <a:lvl2pPr marL="742950" indent="-285750" algn="ctr" defTabSz="2193925">
              <a:defRPr sz="10600">
                <a:solidFill>
                  <a:schemeClr val="tx2"/>
                </a:solidFill>
                <a:latin typeface="Arial" charset="0"/>
                <a:ea typeface="ＭＳ Ｐゴシック" charset="-128"/>
              </a:defRPr>
            </a:lvl2pPr>
            <a:lvl3pPr marL="1143000" indent="-228600" algn="ctr" defTabSz="2193925">
              <a:defRPr sz="10600">
                <a:solidFill>
                  <a:schemeClr val="tx2"/>
                </a:solidFill>
                <a:latin typeface="Arial" charset="0"/>
                <a:ea typeface="ＭＳ Ｐゴシック" charset="-128"/>
              </a:defRPr>
            </a:lvl3pPr>
            <a:lvl4pPr marL="1600200" indent="-228600" algn="ctr" defTabSz="2193925">
              <a:defRPr sz="10600">
                <a:solidFill>
                  <a:schemeClr val="tx2"/>
                </a:solidFill>
                <a:latin typeface="Arial" charset="0"/>
                <a:ea typeface="ＭＳ Ｐゴシック" charset="-128"/>
              </a:defRPr>
            </a:lvl4pPr>
            <a:lvl5pPr marL="2057400" indent="-228600" algn="ctr" defTabSz="2193925">
              <a:defRPr sz="10600">
                <a:solidFill>
                  <a:schemeClr val="tx2"/>
                </a:solidFill>
                <a:latin typeface="Arial" charset="0"/>
                <a:ea typeface="ＭＳ Ｐゴシック" charset="-128"/>
              </a:defRPr>
            </a:lvl5pPr>
            <a:lvl6pPr marL="2514600" indent="-228600" algn="ctr" defTabSz="2193925" eaLnBrk="0" fontAlgn="base" hangingPunct="0">
              <a:spcBef>
                <a:spcPct val="0"/>
              </a:spcBef>
              <a:spcAft>
                <a:spcPct val="0"/>
              </a:spcAft>
              <a:defRPr sz="10600">
                <a:solidFill>
                  <a:schemeClr val="tx2"/>
                </a:solidFill>
                <a:latin typeface="Arial" charset="0"/>
                <a:ea typeface="ＭＳ Ｐゴシック" charset="-128"/>
              </a:defRPr>
            </a:lvl6pPr>
            <a:lvl7pPr marL="2971800" indent="-228600" algn="ctr" defTabSz="2193925" eaLnBrk="0" fontAlgn="base" hangingPunct="0">
              <a:spcBef>
                <a:spcPct val="0"/>
              </a:spcBef>
              <a:spcAft>
                <a:spcPct val="0"/>
              </a:spcAft>
              <a:defRPr sz="10600">
                <a:solidFill>
                  <a:schemeClr val="tx2"/>
                </a:solidFill>
                <a:latin typeface="Arial" charset="0"/>
                <a:ea typeface="ＭＳ Ｐゴシック" charset="-128"/>
              </a:defRPr>
            </a:lvl7pPr>
            <a:lvl8pPr marL="3429000" indent="-228600" algn="ctr" defTabSz="2193925" eaLnBrk="0" fontAlgn="base" hangingPunct="0">
              <a:spcBef>
                <a:spcPct val="0"/>
              </a:spcBef>
              <a:spcAft>
                <a:spcPct val="0"/>
              </a:spcAft>
              <a:defRPr sz="10600">
                <a:solidFill>
                  <a:schemeClr val="tx2"/>
                </a:solidFill>
                <a:latin typeface="Arial" charset="0"/>
                <a:ea typeface="ＭＳ Ｐゴシック" charset="-128"/>
              </a:defRPr>
            </a:lvl8pPr>
            <a:lvl9pPr marL="3886200" indent="-228600" algn="ctr" defTabSz="2193925" eaLnBrk="0" fontAlgn="base" hangingPunct="0">
              <a:spcBef>
                <a:spcPct val="0"/>
              </a:spcBef>
              <a:spcAft>
                <a:spcPct val="0"/>
              </a:spcAft>
              <a:defRPr sz="10600">
                <a:solidFill>
                  <a:schemeClr val="tx2"/>
                </a:solidFill>
                <a:latin typeface="Arial" charset="0"/>
                <a:ea typeface="ＭＳ Ｐゴシック" charset="-128"/>
              </a:defRPr>
            </a:lvl9pPr>
          </a:lstStyle>
          <a:p>
            <a:pPr algn="l" eaLnBrk="1" hangingPunct="1">
              <a:spcBef>
                <a:spcPct val="50000"/>
              </a:spcBef>
            </a:pPr>
            <a:endParaRPr lang="en-US" altLang="en-US" sz="2000" dirty="0">
              <a:solidFill>
                <a:schemeClr val="tx1"/>
              </a:solidFill>
              <a:latin typeface="Franklin Gothic Book" charset="0"/>
              <a:ea typeface="Franklin Gothic Book" charset="0"/>
              <a:cs typeface="Franklin Gothic Book" charset="0"/>
            </a:endParaRPr>
          </a:p>
        </p:txBody>
      </p:sp>
      <p:sp>
        <p:nvSpPr>
          <p:cNvPr id="1032" name="Shape 12">
            <a:extLst>
              <a:ext uri="{FF2B5EF4-FFF2-40B4-BE49-F238E27FC236}">
                <a16:creationId xmlns:a16="http://schemas.microsoft.com/office/drawing/2014/main" id="{F3B0262F-5640-E2DB-7FEC-FEAE4E13FA73}"/>
              </a:ext>
            </a:extLst>
          </p:cNvPr>
          <p:cNvSpPr/>
          <p:nvPr/>
        </p:nvSpPr>
        <p:spPr>
          <a:xfrm>
            <a:off x="7659114" y="18588275"/>
            <a:ext cx="3434352" cy="1292662"/>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spAutoFit/>
          </a:bodyPr>
          <a:lstStyle>
            <a:lvl1pPr algn="just" defTabSz="457200">
              <a:lnSpc>
                <a:spcPct val="110000"/>
              </a:lnSpc>
              <a:defRPr sz="1600"/>
            </a:lvl1pPr>
          </a:lstStyle>
          <a:p>
            <a:pPr algn="l">
              <a:lnSpc>
                <a:spcPct val="100000"/>
              </a:lnSpc>
            </a:pPr>
            <a:r>
              <a:rPr lang="en-US" altLang="en-US" sz="1200" dirty="0">
                <a:solidFill>
                  <a:schemeClr val="tx1"/>
                </a:solidFill>
                <a:latin typeface="Franklin Gothic Book" charset="0"/>
                <a:ea typeface="Franklin Gothic Book" charset="0"/>
                <a:cs typeface="Franklin Gothic Book" charset="0"/>
              </a:rPr>
              <a:t>This study is funded by Sermonix Pharmaceuticals. QuantumLeap Healthcare Collaborative is the sponsor. P. Plourde and D. Portman are employees of Sermonix Pharmaceuticals. M. Wei has consulted for Gilead Science. J. Chien has received institutional research funding from Merck, Puma, Amgen and Seagen.</a:t>
            </a:r>
          </a:p>
        </p:txBody>
      </p:sp>
      <p:sp>
        <p:nvSpPr>
          <p:cNvPr id="7" name="Shape 12">
            <a:extLst>
              <a:ext uri="{FF2B5EF4-FFF2-40B4-BE49-F238E27FC236}">
                <a16:creationId xmlns:a16="http://schemas.microsoft.com/office/drawing/2014/main" id="{79223D28-8DA6-12A5-1438-468DC72B635E}"/>
              </a:ext>
            </a:extLst>
          </p:cNvPr>
          <p:cNvSpPr/>
          <p:nvPr/>
        </p:nvSpPr>
        <p:spPr>
          <a:xfrm>
            <a:off x="8071128" y="11175294"/>
            <a:ext cx="1363384" cy="109517"/>
          </a:xfrm>
          <a:prstGeom prst="rect">
            <a:avLst/>
          </a:prstGeom>
          <a:solidFill>
            <a:schemeClr val="bg1"/>
          </a:solidFill>
          <a:ln w="12700">
            <a:miter lim="400000"/>
          </a:ln>
          <a:extLst>
            <a:ext uri="{C572A759-6A51-4108-AA02-DFA0A04FC94B}">
              <ma14:wrappingTextBoxFlag xmlns:ma14="http://schemas.microsoft.com/office/mac/drawingml/2011/main" xmlns="" val="1"/>
            </a:ext>
          </a:extLst>
        </p:spPr>
        <p:txBody>
          <a:bodyPr wrap="square" lIns="0" tIns="0" rIns="0" bIns="0">
            <a:spAutoFit/>
          </a:bodyPr>
          <a:lstStyle>
            <a:lvl1pPr algn="just" defTabSz="457200">
              <a:lnSpc>
                <a:spcPct val="110000"/>
              </a:lnSpc>
              <a:defRPr sz="1600"/>
            </a:lvl1pPr>
          </a:lstStyle>
          <a:p>
            <a:pPr algn="l">
              <a:spcBef>
                <a:spcPct val="50000"/>
              </a:spcBef>
            </a:pPr>
            <a:r>
              <a:rPr lang="en-US" sz="700" b="1" dirty="0">
                <a:solidFill>
                  <a:schemeClr val="tx1"/>
                </a:solidFill>
                <a:latin typeface="Franklin Gothic Book" panose="020B0503020102020204" pitchFamily="34" charset="0"/>
              </a:rPr>
              <a:t>(lasofoxifene 5mg daily)</a:t>
            </a:r>
            <a:endParaRPr sz="700" b="1" dirty="0">
              <a:solidFill>
                <a:schemeClr val="tx1"/>
              </a:solidFill>
              <a:latin typeface="Franklin Gothic Book" panose="020B0503020102020204" pitchFamily="34" charset="0"/>
            </a:endParaRPr>
          </a:p>
        </p:txBody>
      </p:sp>
    </p:spTree>
  </p:cSld>
  <p:clrMapOvr>
    <a:masterClrMapping/>
  </p:clrMapOvr>
  <p:transition spd="med"/>
</p:sld>
</file>

<file path=ppt/theme/theme1.xml><?xml version="1.0" encoding="utf-8"?>
<a:theme xmlns:a="http://schemas.openxmlformats.org/drawingml/2006/main" name="Default">
  <a:themeElements>
    <a:clrScheme name="UEG Week">
      <a:dk1>
        <a:srgbClr val="303334"/>
      </a:dk1>
      <a:lt1>
        <a:srgbClr val="FFFFFF"/>
      </a:lt1>
      <a:dk2>
        <a:srgbClr val="303334"/>
      </a:dk2>
      <a:lt2>
        <a:srgbClr val="F3F3F3"/>
      </a:lt2>
      <a:accent1>
        <a:srgbClr val="00EB00"/>
      </a:accent1>
      <a:accent2>
        <a:srgbClr val="99F799"/>
      </a:accent2>
      <a:accent3>
        <a:srgbClr val="303334"/>
      </a:accent3>
      <a:accent4>
        <a:srgbClr val="ACADAE"/>
      </a:accent4>
      <a:accent5>
        <a:srgbClr val="F3F3F3"/>
      </a:accent5>
      <a:accent6>
        <a:srgbClr val="FBFBFB"/>
      </a:accent6>
      <a:hlink>
        <a:srgbClr val="00EB00"/>
      </a:hlink>
      <a:folHlink>
        <a:srgbClr val="99F799"/>
      </a:folHlink>
    </a:clrScheme>
    <a:fontScheme name="Default">
      <a:majorFont>
        <a:latin typeface="Avenir Book"/>
        <a:ea typeface="Avenir Book"/>
        <a:cs typeface="Avenir Book"/>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25400" dist="12700" dir="5400000" rotWithShape="0">
              <a:srgbClr val="000000">
                <a:alpha val="50000"/>
              </a:srgbClr>
            </a:outerShdw>
          </a:effectLst>
        </a:effectStyle>
        <a:effectStyle>
          <a:effectLst>
            <a:outerShdw blurRad="25400" dist="12700" dir="5400000" rotWithShape="0">
              <a:srgbClr val="000000">
                <a:alpha val="50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365C0"/>
          </a:solidFill>
          <a:prstDash val="solid"/>
          <a:round/>
        </a:ln>
        <a:effectLst>
          <a:outerShdw blurRad="25400" dist="12700" dir="5400000" rotWithShape="0">
            <a:srgbClr val="000000">
              <a:alpha val="50000"/>
            </a:srgbClr>
          </a:outerShdw>
        </a:effectLst>
      </a:spPr>
      <a:bodyPr rot="0" spcFirstLastPara="1" vertOverflow="overflow" horzOverflow="overflow" vert="horz" wrap="square" lIns="35717" tIns="35717" rIns="35717" bIns="35717" numCol="1" spcCol="38100" rtlCol="0" anchor="ctr">
        <a:spAutoFit/>
      </a:bodyPr>
      <a:lstStyle>
        <a:defPPr marL="0" marR="0" indent="0" algn="ctr" defTabSz="1168400" rtl="0" fontAlgn="auto" latinLnBrk="1" hangingPunct="0">
          <a:lnSpc>
            <a:spcPct val="100000"/>
          </a:lnSpc>
          <a:spcBef>
            <a:spcPts val="0"/>
          </a:spcBef>
          <a:spcAft>
            <a:spcPts val="0"/>
          </a:spcAft>
          <a:buClrTx/>
          <a:buSzTx/>
          <a:buFontTx/>
          <a:buNone/>
          <a:tabLst/>
          <a:defRPr kumimoji="0" sz="5800" b="0" i="0" u="none" strike="noStrike" cap="none" spc="0" normalizeH="0" baseline="0">
            <a:ln>
              <a:noFill/>
            </a:ln>
            <a:solidFill>
              <a:srgbClr val="000000"/>
            </a:solidFill>
            <a:effectLst/>
            <a:uFill>
              <a:solidFill>
                <a:srgbClr val="000000"/>
              </a:solidFill>
            </a:uFill>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365C0"/>
          </a:solidFill>
          <a:prstDash val="solid"/>
          <a:round/>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outerShdw blurRad="25400" dist="12700" dir="5400000" rotWithShape="0">
            <a:srgbClr val="000000">
              <a:alpha val="50000"/>
            </a:srgbClr>
          </a:outerShdw>
        </a:effectLst>
      </a:spPr>
      <a:bodyPr rot="0" spcFirstLastPara="1" vertOverflow="overflow" horzOverflow="overflow" vert="horz" wrap="square" lIns="35717" tIns="35717" rIns="35717" bIns="35717" numCol="1" spcCol="38100" rtlCol="0" anchor="ctr">
        <a:spAutoFit/>
      </a:bodyPr>
      <a:lstStyle>
        <a:defPPr marL="0" marR="0" indent="0" algn="ctr" defTabSz="1168400" rtl="0" fontAlgn="auto" latinLnBrk="1" hangingPunct="0">
          <a:lnSpc>
            <a:spcPct val="100000"/>
          </a:lnSpc>
          <a:spcBef>
            <a:spcPts val="0"/>
          </a:spcBef>
          <a:spcAft>
            <a:spcPts val="0"/>
          </a:spcAft>
          <a:buClrTx/>
          <a:buSzTx/>
          <a:buFontTx/>
          <a:buNone/>
          <a:tabLst/>
          <a:defRPr kumimoji="0" sz="5800" b="0" i="0" u="none" strike="noStrike" cap="none" spc="0" normalizeH="0" baseline="0">
            <a:ln>
              <a:noFill/>
            </a:ln>
            <a:solidFill>
              <a:srgbClr val="000000"/>
            </a:solidFill>
            <a:effectLst/>
            <a:uFill>
              <a:solidFill>
                <a:srgbClr val="000000"/>
              </a:solidFill>
            </a:uFill>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0365C0"/>
      </a:accent1>
      <a:accent2>
        <a:srgbClr val="00882B"/>
      </a:accent2>
      <a:accent3>
        <a:srgbClr val="8F8F8F"/>
      </a:accent3>
      <a:accent4>
        <a:srgbClr val="707070"/>
      </a:accent4>
      <a:accent5>
        <a:srgbClr val="AAB7DA"/>
      </a:accent5>
      <a:accent6>
        <a:srgbClr val="007B27"/>
      </a:accent6>
      <a:hlink>
        <a:srgbClr val="0000FF"/>
      </a:hlink>
      <a:folHlink>
        <a:srgbClr val="FF00FF"/>
      </a:folHlink>
    </a:clrScheme>
    <a:fontScheme name="Default">
      <a:majorFont>
        <a:latin typeface="Avenir Book"/>
        <a:ea typeface="Avenir Book"/>
        <a:cs typeface="Avenir Book"/>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25400" dist="12700" dir="5400000" rotWithShape="0">
              <a:srgbClr val="000000">
                <a:alpha val="50000"/>
              </a:srgbClr>
            </a:outerShdw>
          </a:effectLst>
        </a:effectStyle>
        <a:effectStyle>
          <a:effectLst>
            <a:outerShdw blurRad="25400" dist="12700" dir="5400000" rotWithShape="0">
              <a:srgbClr val="000000">
                <a:alpha val="50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365C0"/>
          </a:solidFill>
          <a:prstDash val="solid"/>
          <a:round/>
        </a:ln>
        <a:effectLst>
          <a:outerShdw blurRad="25400" dist="12700" dir="5400000" rotWithShape="0">
            <a:srgbClr val="000000">
              <a:alpha val="50000"/>
            </a:srgbClr>
          </a:outerShdw>
        </a:effectLst>
      </a:spPr>
      <a:bodyPr rot="0" spcFirstLastPara="1" vertOverflow="overflow" horzOverflow="overflow" vert="horz" wrap="square" lIns="35717" tIns="35717" rIns="35717" bIns="35717" numCol="1" spcCol="38100" rtlCol="0" anchor="ctr">
        <a:spAutoFit/>
      </a:bodyPr>
      <a:lstStyle>
        <a:defPPr marL="0" marR="0" indent="0" algn="ctr" defTabSz="1168400" rtl="0" fontAlgn="auto" latinLnBrk="1" hangingPunct="0">
          <a:lnSpc>
            <a:spcPct val="100000"/>
          </a:lnSpc>
          <a:spcBef>
            <a:spcPts val="0"/>
          </a:spcBef>
          <a:spcAft>
            <a:spcPts val="0"/>
          </a:spcAft>
          <a:buClrTx/>
          <a:buSzTx/>
          <a:buFontTx/>
          <a:buNone/>
          <a:tabLst/>
          <a:defRPr kumimoji="0" sz="5800" b="0" i="0" u="none" strike="noStrike" cap="none" spc="0" normalizeH="0" baseline="0">
            <a:ln>
              <a:noFill/>
            </a:ln>
            <a:solidFill>
              <a:srgbClr val="000000"/>
            </a:solidFill>
            <a:effectLst/>
            <a:uFill>
              <a:solidFill>
                <a:srgbClr val="000000"/>
              </a:solidFill>
            </a:uFill>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365C0"/>
          </a:solidFill>
          <a:prstDash val="solid"/>
          <a:round/>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outerShdw blurRad="25400" dist="12700" dir="5400000" rotWithShape="0">
            <a:srgbClr val="000000">
              <a:alpha val="50000"/>
            </a:srgbClr>
          </a:outerShdw>
        </a:effectLst>
      </a:spPr>
      <a:bodyPr rot="0" spcFirstLastPara="1" vertOverflow="overflow" horzOverflow="overflow" vert="horz" wrap="square" lIns="35717" tIns="35717" rIns="35717" bIns="35717" numCol="1" spcCol="38100" rtlCol="0" anchor="ctr">
        <a:spAutoFit/>
      </a:bodyPr>
      <a:lstStyle>
        <a:defPPr marL="0" marR="0" indent="0" algn="ctr" defTabSz="1168400" rtl="0" fontAlgn="auto" latinLnBrk="1" hangingPunct="0">
          <a:lnSpc>
            <a:spcPct val="100000"/>
          </a:lnSpc>
          <a:spcBef>
            <a:spcPts val="0"/>
          </a:spcBef>
          <a:spcAft>
            <a:spcPts val="0"/>
          </a:spcAft>
          <a:buClrTx/>
          <a:buSzTx/>
          <a:buFontTx/>
          <a:buNone/>
          <a:tabLst/>
          <a:defRPr kumimoji="0" sz="5800" b="0" i="0" u="none" strike="noStrike" cap="none" spc="0" normalizeH="0" baseline="0">
            <a:ln>
              <a:noFill/>
            </a:ln>
            <a:solidFill>
              <a:srgbClr val="000000"/>
            </a:solidFill>
            <a:effectLst/>
            <a:uFill>
              <a:solidFill>
                <a:srgbClr val="000000"/>
              </a:solidFill>
            </a:uFill>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2842FC9D2E91146B07F1AD45BEF0F4D" ma:contentTypeVersion="22" ma:contentTypeDescription="Create a new document." ma:contentTypeScope="" ma:versionID="ebb8b2c2c5026792012b6dca73d6aed9">
  <xsd:schema xmlns:xsd="http://www.w3.org/2001/XMLSchema" xmlns:xs="http://www.w3.org/2001/XMLSchema" xmlns:p="http://schemas.microsoft.com/office/2006/metadata/properties" xmlns:ns2="18affeec-5746-4d08-8a26-954e33b62b81" xmlns:ns3="d27c311f-db88-4cf5-a10d-d7b3dc8e9ac9" targetNamespace="http://schemas.microsoft.com/office/2006/metadata/properties" ma:root="true" ma:fieldsID="5df30979e2ff13751911441119553944" ns2:_="" ns3:_="">
    <xsd:import namespace="18affeec-5746-4d08-8a26-954e33b62b81"/>
    <xsd:import namespace="d27c311f-db88-4cf5-a10d-d7b3dc8e9ac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_ModernAudienceTargetUserField" minOccurs="0"/>
                <xsd:element ref="ns2:_ModernAudienceAadObjectIds" minOccurs="0"/>
                <xsd:element ref="ns2:Target_x0020_Audiences" minOccurs="0"/>
                <xsd:element ref="ns3:TaxKeywordTaxHTField" minOccurs="0"/>
                <xsd:element ref="ns3:TaxCatchAll" minOccurs="0"/>
                <xsd:element ref="ns2:MediaServiceLocation" minOccurs="0"/>
                <xsd:element ref="ns2:MediaLengthInSeconds" minOccurs="0"/>
                <xsd:element ref="ns2:_Flow_SignoffStatus" minOccurs="0"/>
                <xsd:element ref="ns2: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8affeec-5746-4d08-8a26-954e33b62b8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_ModernAudienceTargetUserField" ma:index="19" nillable="true" ma:displayName="Audience" ma:list="UserInfo" ma:SharePointGroup="0" ma:internalName="_ModernAudienceTargetUserField"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_ModernAudienceAadObjectIds" ma:index="20" nillable="true" ma:displayName="AudienceIds" ma:list="{c3ab67d6-5ce4-4700-b4b7-9373583cc6e5}" ma:internalName="_ModernAudienceAadObjectIds" ma:readOnly="true" ma:showField="_AadObjectIdForUser" ma:web="d27c311f-db88-4cf5-a10d-d7b3dc8e9ac9">
      <xsd:complexType>
        <xsd:complexContent>
          <xsd:extension base="dms:MultiChoiceLookup">
            <xsd:sequence>
              <xsd:element name="Value" type="dms:Lookup" maxOccurs="unbounded" minOccurs="0" nillable="true"/>
            </xsd:sequence>
          </xsd:extension>
        </xsd:complexContent>
      </xsd:complexType>
    </xsd:element>
    <xsd:element name="Target_x0020_Audiences" ma:index="21" nillable="true" ma:displayName="Target Audiences" ma:internalName="Target_x0020_Audiences">
      <xsd:simpleType>
        <xsd:restriction base="dms:Unknown"/>
      </xsd:simpleType>
    </xsd:element>
    <xsd:element name="MediaServiceLocation" ma:index="25" nillable="true" ma:displayName="Location" ma:internalName="MediaServiceLocation" ma:readOnly="true">
      <xsd:simpleType>
        <xsd:restriction base="dms:Text"/>
      </xsd:simpleType>
    </xsd:element>
    <xsd:element name="MediaLengthInSeconds" ma:index="26" nillable="true" ma:displayName="Length (seconds)" ma:internalName="MediaLengthInSeconds" ma:readOnly="true">
      <xsd:simpleType>
        <xsd:restriction base="dms:Unknown"/>
      </xsd:simpleType>
    </xsd:element>
    <xsd:element name="_Flow_SignoffStatus" ma:index="27" nillable="true" ma:displayName="Sign-off status" ma:internalName="Sign_x002d_off_x0020_status">
      <xsd:simpleType>
        <xsd:restriction base="dms:Text"/>
      </xsd:simpleType>
    </xsd:element>
    <xsd:element name="lcf76f155ced4ddcb4097134ff3c332f" ma:index="29" nillable="true" ma:taxonomy="true" ma:internalName="lcf76f155ced4ddcb4097134ff3c332f" ma:taxonomyFieldName="MediaServiceImageTags" ma:displayName="Image Tags" ma:readOnly="false" ma:fieldId="{5cf76f15-5ced-4ddc-b409-7134ff3c332f}" ma:taxonomyMulti="true" ma:sspId="98a4d870-02c3-49dc-aa36-f821aab87fcc"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d27c311f-db88-4cf5-a10d-d7b3dc8e9ac9"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KeywordTaxHTField" ma:index="23" nillable="true" ma:taxonomy="true" ma:internalName="TaxKeywordTaxHTField" ma:taxonomyFieldName="TaxKeyword" ma:displayName="Enterprise Keywords" ma:fieldId="{23f27201-bee3-471e-b2e7-b64fd8b7ca38}" ma:taxonomyMulti="true" ma:sspId="98a4d870-02c3-49dc-aa36-f821aab87fcc" ma:termSetId="00000000-0000-0000-0000-000000000000" ma:anchorId="00000000-0000-0000-0000-000000000000" ma:open="true" ma:isKeyword="true">
      <xsd:complexType>
        <xsd:sequence>
          <xsd:element ref="pc:Terms" minOccurs="0" maxOccurs="1"/>
        </xsd:sequence>
      </xsd:complexType>
    </xsd:element>
    <xsd:element name="TaxCatchAll" ma:index="24" nillable="true" ma:displayName="Taxonomy Catch All Column" ma:hidden="true" ma:list="{d3eff3c5-3ef7-48c6-bd15-cbbc2875cd3b}" ma:internalName="TaxCatchAll" ma:showField="CatchAllData" ma:web="d27c311f-db88-4cf5-a10d-d7b3dc8e9ac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d27c311f-db88-4cf5-a10d-d7b3dc8e9ac9" xsi:nil="true"/>
    <lcf76f155ced4ddcb4097134ff3c332f xmlns="18affeec-5746-4d08-8a26-954e33b62b81">
      <Terms xmlns="http://schemas.microsoft.com/office/infopath/2007/PartnerControls"/>
    </lcf76f155ced4ddcb4097134ff3c332f>
    <_ModernAudienceTargetUserField xmlns="18affeec-5746-4d08-8a26-954e33b62b81">
      <UserInfo>
        <DisplayName/>
        <AccountId xsi:nil="true"/>
        <AccountType/>
      </UserInfo>
    </_ModernAudienceTargetUserField>
    <TaxKeywordTaxHTField xmlns="d27c311f-db88-4cf5-a10d-d7b3dc8e9ac9">
      <Terms xmlns="http://schemas.microsoft.com/office/infopath/2007/PartnerControls"/>
    </TaxKeywordTaxHTField>
    <Target_x0020_Audiences xmlns="18affeec-5746-4d08-8a26-954e33b62b81" xsi:nil="true"/>
    <_Flow_SignoffStatus xmlns="18affeec-5746-4d08-8a26-954e33b62b81" xsi:nil="true"/>
  </documentManagement>
</p:properties>
</file>

<file path=customXml/itemProps1.xml><?xml version="1.0" encoding="utf-8"?>
<ds:datastoreItem xmlns:ds="http://schemas.openxmlformats.org/officeDocument/2006/customXml" ds:itemID="{C97D1EFB-60A2-44DA-BD42-FF631A328909}">
  <ds:schemaRefs>
    <ds:schemaRef ds:uri="http://schemas.microsoft.com/sharepoint/v3/contenttype/forms"/>
  </ds:schemaRefs>
</ds:datastoreItem>
</file>

<file path=customXml/itemProps2.xml><?xml version="1.0" encoding="utf-8"?>
<ds:datastoreItem xmlns:ds="http://schemas.openxmlformats.org/officeDocument/2006/customXml" ds:itemID="{636A1783-C0FE-46B3-AB3E-87DC1D26ED8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8affeec-5746-4d08-8a26-954e33b62b81"/>
    <ds:schemaRef ds:uri="d27c311f-db88-4cf5-a10d-d7b3dc8e9ac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6276940-C4FC-4059-9013-49A1E50BE5B5}">
  <ds:schemaRefs>
    <ds:schemaRef ds:uri="http://schemas.microsoft.com/office/2006/metadata/properties"/>
    <ds:schemaRef ds:uri="http://schemas.microsoft.com/office/infopath/2007/PartnerControls"/>
    <ds:schemaRef ds:uri="d27c311f-db88-4cf5-a10d-d7b3dc8e9ac9"/>
    <ds:schemaRef ds:uri="18affeec-5746-4d08-8a26-954e33b62b81"/>
  </ds:schemaRefs>
</ds:datastoreItem>
</file>

<file path=docProps/app.xml><?xml version="1.0" encoding="utf-8"?>
<Properties xmlns="http://schemas.openxmlformats.org/officeDocument/2006/extended-properties" xmlns:vt="http://schemas.openxmlformats.org/officeDocument/2006/docPropsVTypes">
  <TotalTime>5621</TotalTime>
  <Words>1196</Words>
  <Application>Microsoft Office PowerPoint</Application>
  <PresentationFormat>Custom</PresentationFormat>
  <Paragraphs>70</Paragraphs>
  <Slides>1</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vt:i4>
      </vt:variant>
    </vt:vector>
  </HeadingPairs>
  <TitlesOfParts>
    <vt:vector size="10" baseType="lpstr">
      <vt:lpstr>Arial</vt:lpstr>
      <vt:lpstr>Avenir Book</vt:lpstr>
      <vt:lpstr>Calibri</vt:lpstr>
      <vt:lpstr>Franklin Gothic Book</vt:lpstr>
      <vt:lpstr>Franklin Gothic Demi</vt:lpstr>
      <vt:lpstr>Franklin Gothic Medium</vt:lpstr>
      <vt:lpstr>Franklin Gothic Medium Cond</vt:lpstr>
      <vt:lpstr>Helvetica</vt:lpstr>
      <vt:lpstr>Default</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
  <dc:creator>Rabold</dc:creator>
  <cp:keywords/>
  <dc:description/>
  <cp:lastModifiedBy>Nicole Neuman</cp:lastModifiedBy>
  <cp:revision>57</cp:revision>
  <cp:lastPrinted>2021-06-29T07:17:01Z</cp:lastPrinted>
  <dcterms:modified xsi:type="dcterms:W3CDTF">2023-02-14T15:51:51Z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0x010100B2842FC9D2E91146B07F1AD45BEF0F4D</vt:lpwstr>
  </property>
  <property fmtid="{D5CDD505-2E9C-101B-9397-08002B2CF9AE}" pid="3" name="TaxKeyword">
    <vt:lpwstr/>
  </property>
</Properties>
</file>