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8404800" cy="1920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6" userDrawn="1">
          <p15:clr>
            <a:srgbClr val="A4A3A4"/>
          </p15:clr>
        </p15:guide>
        <p15:guide id="2" pos="1468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CCF144-C16A-988C-50C6-B45B3F027B54}" name="Hui Zhang" initials="h" userId="Hui Zhang" providerId="None"/>
  <p188:author id="{8F4F1484-770B-D90B-A95A-C4CCDCB84F04}" name="Writer" initials="KMO" userId="Writ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i Zhang" initials="h" lastIdx="10" clrIdx="0">
    <p:extLst>
      <p:ext uri="{19B8F6BF-5375-455C-9EA6-DF929625EA0E}">
        <p15:presenceInfo xmlns:p15="http://schemas.microsoft.com/office/powerpoint/2012/main" userId="Hui Zhang" providerId="None"/>
      </p:ext>
    </p:extLst>
  </p:cmAuthor>
  <p:cmAuthor id="2" name="Writer" initials="KMO" lastIdx="8" clrIdx="1">
    <p:extLst>
      <p:ext uri="{19B8F6BF-5375-455C-9EA6-DF929625EA0E}">
        <p15:presenceInfo xmlns:p15="http://schemas.microsoft.com/office/powerpoint/2012/main" userId="Wri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ACDCDB"/>
    <a:srgbClr val="53B7B5"/>
    <a:srgbClr val="94BEE4"/>
    <a:srgbClr val="F8A2B0"/>
    <a:srgbClr val="06426B"/>
    <a:srgbClr val="5B9BD5"/>
    <a:srgbClr val="4472C4"/>
    <a:srgbClr val="ED7D31"/>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ECDB10-6C00-4FB6-B29A-F9771AC6DA8D}" v="10" dt="2023-02-20T14:16:19.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47" autoAdjust="0"/>
    <p:restoredTop sz="94318" autoAdjust="0"/>
  </p:normalViewPr>
  <p:slideViewPr>
    <p:cSldViewPr snapToGrid="0">
      <p:cViewPr>
        <p:scale>
          <a:sx n="100" d="100"/>
          <a:sy n="100" d="100"/>
        </p:scale>
        <p:origin x="-6800" y="-9628"/>
      </p:cViewPr>
      <p:guideLst>
        <p:guide orient="horz" pos="3096"/>
        <p:guide pos="14688"/>
      </p:guideLst>
    </p:cSldViewPr>
  </p:slideViewPr>
  <p:notesTextViewPr>
    <p:cViewPr>
      <p:scale>
        <a:sx n="1" d="1"/>
        <a:sy n="1" d="1"/>
      </p:scale>
      <p:origin x="0" y="-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8/10/relationships/authors" Target="author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Neuman" userId="3e2801c7-a86a-473c-a5ee-5edc05ba3e41" providerId="ADAL" clId="{E6ECDB10-6C00-4FB6-B29A-F9771AC6DA8D}"/>
    <pc:docChg chg="custSel modSld">
      <pc:chgData name="Nicole Neuman" userId="3e2801c7-a86a-473c-a5ee-5edc05ba3e41" providerId="ADAL" clId="{E6ECDB10-6C00-4FB6-B29A-F9771AC6DA8D}" dt="2023-02-20T18:52:39.740" v="99" actId="1035"/>
      <pc:docMkLst>
        <pc:docMk/>
      </pc:docMkLst>
      <pc:sldChg chg="addSp delSp modSp mod">
        <pc:chgData name="Nicole Neuman" userId="3e2801c7-a86a-473c-a5ee-5edc05ba3e41" providerId="ADAL" clId="{E6ECDB10-6C00-4FB6-B29A-F9771AC6DA8D}" dt="2023-02-20T18:52:39.740" v="99" actId="1035"/>
        <pc:sldMkLst>
          <pc:docMk/>
          <pc:sldMk cId="2430144085" sldId="256"/>
        </pc:sldMkLst>
        <pc:spChg chg="mod">
          <ac:chgData name="Nicole Neuman" userId="3e2801c7-a86a-473c-a5ee-5edc05ba3e41" providerId="ADAL" clId="{E6ECDB10-6C00-4FB6-B29A-F9771AC6DA8D}" dt="2023-02-20T14:21:48.856" v="81" actId="115"/>
          <ac:spMkLst>
            <pc:docMk/>
            <pc:sldMk cId="2430144085" sldId="256"/>
            <ac:spMk id="5" creationId="{5CB92C56-A4F5-2744-1088-D420BE81031B}"/>
          </ac:spMkLst>
        </pc:spChg>
        <pc:spChg chg="mod">
          <ac:chgData name="Nicole Neuman" userId="3e2801c7-a86a-473c-a5ee-5edc05ba3e41" providerId="ADAL" clId="{E6ECDB10-6C00-4FB6-B29A-F9771AC6DA8D}" dt="2023-02-20T18:51:50.843" v="89" actId="1035"/>
          <ac:spMkLst>
            <pc:docMk/>
            <pc:sldMk cId="2430144085" sldId="256"/>
            <ac:spMk id="6" creationId="{5F223E49-CC39-264A-7E79-07EF1FB071CF}"/>
          </ac:spMkLst>
        </pc:spChg>
        <pc:spChg chg="mod">
          <ac:chgData name="Nicole Neuman" userId="3e2801c7-a86a-473c-a5ee-5edc05ba3e41" providerId="ADAL" clId="{E6ECDB10-6C00-4FB6-B29A-F9771AC6DA8D}" dt="2023-02-20T14:09:15.141" v="33" actId="20577"/>
          <ac:spMkLst>
            <pc:docMk/>
            <pc:sldMk cId="2430144085" sldId="256"/>
            <ac:spMk id="8" creationId="{0EBB39EE-31D2-ACFD-D4A1-096A425C4FC3}"/>
          </ac:spMkLst>
        </pc:spChg>
        <pc:spChg chg="mod">
          <ac:chgData name="Nicole Neuman" userId="3e2801c7-a86a-473c-a5ee-5edc05ba3e41" providerId="ADAL" clId="{E6ECDB10-6C00-4FB6-B29A-F9771AC6DA8D}" dt="2023-02-20T18:52:39.740" v="99" actId="1035"/>
          <ac:spMkLst>
            <pc:docMk/>
            <pc:sldMk cId="2430144085" sldId="256"/>
            <ac:spMk id="14" creationId="{DFF51EF0-AA37-67EB-F058-0C092B0E4D58}"/>
          </ac:spMkLst>
        </pc:spChg>
        <pc:spChg chg="mod">
          <ac:chgData name="Nicole Neuman" userId="3e2801c7-a86a-473c-a5ee-5edc05ba3e41" providerId="ADAL" clId="{E6ECDB10-6C00-4FB6-B29A-F9771AC6DA8D}" dt="2023-02-20T18:51:06.318" v="85" actId="255"/>
          <ac:spMkLst>
            <pc:docMk/>
            <pc:sldMk cId="2430144085" sldId="256"/>
            <ac:spMk id="17" creationId="{45080B10-DEC4-B8DB-72E9-FD62AF8D9B01}"/>
          </ac:spMkLst>
        </pc:spChg>
        <pc:spChg chg="del">
          <ac:chgData name="Nicole Neuman" userId="3e2801c7-a86a-473c-a5ee-5edc05ba3e41" providerId="ADAL" clId="{E6ECDB10-6C00-4FB6-B29A-F9771AC6DA8D}" dt="2023-02-20T18:50:16.224" v="82" actId="478"/>
          <ac:spMkLst>
            <pc:docMk/>
            <pc:sldMk cId="2430144085" sldId="256"/>
            <ac:spMk id="19" creationId="{4ECEE1DD-EF54-5D83-F92C-BDA7E4795A74}"/>
          </ac:spMkLst>
        </pc:spChg>
        <pc:spChg chg="mod">
          <ac:chgData name="Nicole Neuman" userId="3e2801c7-a86a-473c-a5ee-5edc05ba3e41" providerId="ADAL" clId="{E6ECDB10-6C00-4FB6-B29A-F9771AC6DA8D}" dt="2023-02-20T18:51:44.274" v="87" actId="1035"/>
          <ac:spMkLst>
            <pc:docMk/>
            <pc:sldMk cId="2430144085" sldId="256"/>
            <ac:spMk id="24" creationId="{DE2DC9B5-256D-0815-D882-B24C73D10867}"/>
          </ac:spMkLst>
        </pc:spChg>
        <pc:spChg chg="add mod">
          <ac:chgData name="Nicole Neuman" userId="3e2801c7-a86a-473c-a5ee-5edc05ba3e41" providerId="ADAL" clId="{E6ECDB10-6C00-4FB6-B29A-F9771AC6DA8D}" dt="2023-02-20T14:16:42.999" v="39" actId="20577"/>
          <ac:spMkLst>
            <pc:docMk/>
            <pc:sldMk cId="2430144085" sldId="256"/>
            <ac:spMk id="27" creationId="{E58B178E-C922-D978-0BE5-9E06CD68A996}"/>
          </ac:spMkLst>
        </pc:spChg>
        <pc:spChg chg="mod">
          <ac:chgData name="Nicole Neuman" userId="3e2801c7-a86a-473c-a5ee-5edc05ba3e41" providerId="ADAL" clId="{E6ECDB10-6C00-4FB6-B29A-F9771AC6DA8D}" dt="2023-02-20T14:21:04.502" v="80" actId="20577"/>
          <ac:spMkLst>
            <pc:docMk/>
            <pc:sldMk cId="2430144085" sldId="256"/>
            <ac:spMk id="69" creationId="{CEC81A83-69CC-DF40-63BC-F5D8D738B8A7}"/>
          </ac:spMkLst>
        </pc:spChg>
        <pc:spChg chg="mod">
          <ac:chgData name="Nicole Neuman" userId="3e2801c7-a86a-473c-a5ee-5edc05ba3e41" providerId="ADAL" clId="{E6ECDB10-6C00-4FB6-B29A-F9771AC6DA8D}" dt="2023-02-20T14:16:57.267" v="51" actId="1037"/>
          <ac:spMkLst>
            <pc:docMk/>
            <pc:sldMk cId="2430144085" sldId="256"/>
            <ac:spMk id="174" creationId="{979D9057-E587-C545-3F0C-F289577BF48F}"/>
          </ac:spMkLst>
        </pc:spChg>
        <pc:spChg chg="mod">
          <ac:chgData name="Nicole Neuman" userId="3e2801c7-a86a-473c-a5ee-5edc05ba3e41" providerId="ADAL" clId="{E6ECDB10-6C00-4FB6-B29A-F9771AC6DA8D}" dt="2023-02-20T14:17:58.801" v="74" actId="20577"/>
          <ac:spMkLst>
            <pc:docMk/>
            <pc:sldMk cId="2430144085" sldId="256"/>
            <ac:spMk id="257" creationId="{D2CCBDE8-B1CF-4087-534C-F33BBF684CB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400" b="1" dirty="0"/>
              <a:t>LAS Maximum Tumor Response</a:t>
            </a:r>
          </a:p>
        </c:rich>
      </c:tx>
      <c:layout>
        <c:manualLayout>
          <c:xMode val="edge"/>
          <c:yMode val="edge"/>
          <c:x val="0.3501598802347563"/>
          <c:y val="1.7356728561223757E-2"/>
        </c:manualLayout>
      </c:layout>
      <c:overlay val="1"/>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8603783879127969"/>
          <c:y val="6.2327662773073639E-2"/>
          <c:w val="0.74629845294582287"/>
          <c:h val="0.89178146336284714"/>
        </c:manualLayout>
      </c:layout>
      <c:barChart>
        <c:barDir val="col"/>
        <c:grouping val="clustered"/>
        <c:varyColors val="0"/>
        <c:ser>
          <c:idx val="0"/>
          <c:order val="0"/>
          <c:tx>
            <c:strRef>
              <c:f>Sheet1!$B$1</c:f>
              <c:strCache>
                <c:ptCount val="1"/>
                <c:pt idx="0">
                  <c:v>Series 1</c:v>
                </c:pt>
              </c:strCache>
            </c:strRef>
          </c:tx>
          <c:spPr>
            <a:solidFill>
              <a:srgbClr val="F8A2B0"/>
            </a:solidFill>
            <a:ln>
              <a:noFill/>
            </a:ln>
            <a:effectLst/>
          </c:spPr>
          <c:invertIfNegative val="0"/>
          <c:dPt>
            <c:idx val="22"/>
            <c:invertIfNegative val="0"/>
            <c:bubble3D val="0"/>
            <c:spPr>
              <a:solidFill>
                <a:srgbClr val="94BEE4"/>
              </a:solidFill>
              <a:ln>
                <a:noFill/>
              </a:ln>
              <a:effectLst/>
            </c:spPr>
            <c:extLst>
              <c:ext xmlns:c16="http://schemas.microsoft.com/office/drawing/2014/chart" uri="{C3380CC4-5D6E-409C-BE32-E72D297353CC}">
                <c16:uniqueId val="{00000001-C326-440E-A0D9-6C9C560A2E46}"/>
              </c:ext>
            </c:extLst>
          </c:dPt>
          <c:dPt>
            <c:idx val="23"/>
            <c:invertIfNegative val="0"/>
            <c:bubble3D val="0"/>
            <c:spPr>
              <a:solidFill>
                <a:srgbClr val="94BEE4"/>
              </a:solidFill>
              <a:ln>
                <a:noFill/>
              </a:ln>
              <a:effectLst/>
            </c:spPr>
            <c:extLst>
              <c:ext xmlns:c16="http://schemas.microsoft.com/office/drawing/2014/chart" uri="{C3380CC4-5D6E-409C-BE32-E72D297353CC}">
                <c16:uniqueId val="{00000003-C326-440E-A0D9-6C9C560A2E46}"/>
              </c:ext>
            </c:extLst>
          </c:dPt>
          <c:dPt>
            <c:idx val="24"/>
            <c:invertIfNegative val="0"/>
            <c:bubble3D val="0"/>
            <c:spPr>
              <a:solidFill>
                <a:srgbClr val="94BEE4"/>
              </a:solidFill>
              <a:ln>
                <a:noFill/>
              </a:ln>
              <a:effectLst/>
            </c:spPr>
            <c:extLst>
              <c:ext xmlns:c16="http://schemas.microsoft.com/office/drawing/2014/chart" uri="{C3380CC4-5D6E-409C-BE32-E72D297353CC}">
                <c16:uniqueId val="{00000005-C326-440E-A0D9-6C9C560A2E46}"/>
              </c:ext>
            </c:extLst>
          </c:dPt>
          <c:dPt>
            <c:idx val="25"/>
            <c:invertIfNegative val="0"/>
            <c:bubble3D val="0"/>
            <c:spPr>
              <a:solidFill>
                <a:srgbClr val="94BEE4"/>
              </a:solidFill>
              <a:ln>
                <a:noFill/>
              </a:ln>
              <a:effectLst/>
            </c:spPr>
            <c:extLst>
              <c:ext xmlns:c16="http://schemas.microsoft.com/office/drawing/2014/chart" uri="{C3380CC4-5D6E-409C-BE32-E72D297353CC}">
                <c16:uniqueId val="{00000007-C326-440E-A0D9-6C9C560A2E46}"/>
              </c:ext>
            </c:extLst>
          </c:dPt>
          <c:dPt>
            <c:idx val="26"/>
            <c:invertIfNegative val="0"/>
            <c:bubble3D val="0"/>
            <c:spPr>
              <a:solidFill>
                <a:srgbClr val="94BEE4"/>
              </a:solidFill>
              <a:ln>
                <a:noFill/>
              </a:ln>
              <a:effectLst/>
            </c:spPr>
            <c:extLst>
              <c:ext xmlns:c16="http://schemas.microsoft.com/office/drawing/2014/chart" uri="{C3380CC4-5D6E-409C-BE32-E72D297353CC}">
                <c16:uniqueId val="{00000009-C326-440E-A0D9-6C9C560A2E46}"/>
              </c:ext>
            </c:extLst>
          </c:dPt>
          <c:dPt>
            <c:idx val="27"/>
            <c:invertIfNegative val="0"/>
            <c:bubble3D val="0"/>
            <c:spPr>
              <a:solidFill>
                <a:srgbClr val="94BEE4"/>
              </a:solidFill>
              <a:ln>
                <a:noFill/>
              </a:ln>
              <a:effectLst/>
            </c:spPr>
            <c:extLst>
              <c:ext xmlns:c16="http://schemas.microsoft.com/office/drawing/2014/chart" uri="{C3380CC4-5D6E-409C-BE32-E72D297353CC}">
                <c16:uniqueId val="{0000000B-C326-440E-A0D9-6C9C560A2E46}"/>
              </c:ext>
            </c:extLst>
          </c:dPt>
          <c:dPt>
            <c:idx val="28"/>
            <c:invertIfNegative val="0"/>
            <c:bubble3D val="0"/>
            <c:spPr>
              <a:solidFill>
                <a:srgbClr val="94BEE4"/>
              </a:solidFill>
              <a:ln>
                <a:noFill/>
              </a:ln>
              <a:effectLst/>
            </c:spPr>
            <c:extLst>
              <c:ext xmlns:c16="http://schemas.microsoft.com/office/drawing/2014/chart" uri="{C3380CC4-5D6E-409C-BE32-E72D297353CC}">
                <c16:uniqueId val="{0000000D-C326-440E-A0D9-6C9C560A2E46}"/>
              </c:ext>
            </c:extLst>
          </c:dPt>
          <c:dPt>
            <c:idx val="29"/>
            <c:invertIfNegative val="0"/>
            <c:bubble3D val="0"/>
            <c:spPr>
              <a:solidFill>
                <a:srgbClr val="94BEE4"/>
              </a:solidFill>
              <a:ln>
                <a:noFill/>
              </a:ln>
              <a:effectLst/>
            </c:spPr>
            <c:extLst>
              <c:ext xmlns:c16="http://schemas.microsoft.com/office/drawing/2014/chart" uri="{C3380CC4-5D6E-409C-BE32-E72D297353CC}">
                <c16:uniqueId val="{0000000F-C326-440E-A0D9-6C9C560A2E46}"/>
              </c:ext>
            </c:extLst>
          </c:dPt>
          <c:dPt>
            <c:idx val="30"/>
            <c:invertIfNegative val="0"/>
            <c:bubble3D val="0"/>
            <c:spPr>
              <a:solidFill>
                <a:srgbClr val="ACDCDB"/>
              </a:solidFill>
              <a:ln>
                <a:noFill/>
              </a:ln>
              <a:effectLst/>
            </c:spPr>
            <c:extLst>
              <c:ext xmlns:c16="http://schemas.microsoft.com/office/drawing/2014/chart" uri="{C3380CC4-5D6E-409C-BE32-E72D297353CC}">
                <c16:uniqueId val="{00000011-C326-440E-A0D9-6C9C560A2E46}"/>
              </c:ext>
            </c:extLst>
          </c:dPt>
          <c:dPt>
            <c:idx val="31"/>
            <c:invertIfNegative val="0"/>
            <c:bubble3D val="0"/>
            <c:spPr>
              <a:solidFill>
                <a:srgbClr val="ACDCDB"/>
              </a:solidFill>
              <a:ln>
                <a:noFill/>
              </a:ln>
              <a:effectLst/>
            </c:spPr>
            <c:extLst>
              <c:ext xmlns:c16="http://schemas.microsoft.com/office/drawing/2014/chart" uri="{C3380CC4-5D6E-409C-BE32-E72D297353CC}">
                <c16:uniqueId val="{00000013-C326-440E-A0D9-6C9C560A2E46}"/>
              </c:ext>
            </c:extLst>
          </c:dPt>
          <c:dPt>
            <c:idx val="32"/>
            <c:invertIfNegative val="0"/>
            <c:bubble3D val="0"/>
            <c:spPr>
              <a:solidFill>
                <a:srgbClr val="ACDCDB"/>
              </a:solidFill>
              <a:ln>
                <a:noFill/>
              </a:ln>
              <a:effectLst/>
            </c:spPr>
            <c:extLst>
              <c:ext xmlns:c16="http://schemas.microsoft.com/office/drawing/2014/chart" uri="{C3380CC4-5D6E-409C-BE32-E72D297353CC}">
                <c16:uniqueId val="{00000015-C326-440E-A0D9-6C9C560A2E46}"/>
              </c:ext>
            </c:extLst>
          </c:dPt>
          <c:dPt>
            <c:idx val="33"/>
            <c:invertIfNegative val="0"/>
            <c:bubble3D val="0"/>
            <c:spPr>
              <a:solidFill>
                <a:srgbClr val="ACDCDB"/>
              </a:solidFill>
              <a:ln>
                <a:noFill/>
              </a:ln>
              <a:effectLst/>
            </c:spPr>
            <c:extLst>
              <c:ext xmlns:c16="http://schemas.microsoft.com/office/drawing/2014/chart" uri="{C3380CC4-5D6E-409C-BE32-E72D297353CC}">
                <c16:uniqueId val="{00000017-C326-440E-A0D9-6C9C560A2E46}"/>
              </c:ext>
            </c:extLst>
          </c:dPt>
          <c:dPt>
            <c:idx val="35"/>
            <c:invertIfNegative val="0"/>
            <c:bubble3D val="0"/>
            <c:spPr>
              <a:solidFill>
                <a:srgbClr val="ACDCDB"/>
              </a:solidFill>
              <a:ln>
                <a:noFill/>
              </a:ln>
              <a:effectLst/>
            </c:spPr>
            <c:extLst>
              <c:ext xmlns:c16="http://schemas.microsoft.com/office/drawing/2014/chart" uri="{C3380CC4-5D6E-409C-BE32-E72D297353CC}">
                <c16:uniqueId val="{00000019-C326-440E-A0D9-6C9C560A2E46}"/>
              </c:ext>
            </c:extLst>
          </c:dPt>
          <c:dPt>
            <c:idx val="36"/>
            <c:invertIfNegative val="0"/>
            <c:bubble3D val="0"/>
            <c:spPr>
              <a:solidFill>
                <a:srgbClr val="ACDCDB"/>
              </a:solidFill>
              <a:ln>
                <a:noFill/>
              </a:ln>
              <a:effectLst/>
            </c:spPr>
            <c:extLst>
              <c:ext xmlns:c16="http://schemas.microsoft.com/office/drawing/2014/chart" uri="{C3380CC4-5D6E-409C-BE32-E72D297353CC}">
                <c16:uniqueId val="{0000001B-C326-440E-A0D9-6C9C560A2E46}"/>
              </c:ext>
            </c:extLst>
          </c:dPt>
          <c:dPt>
            <c:idx val="37"/>
            <c:invertIfNegative val="0"/>
            <c:bubble3D val="0"/>
            <c:spPr>
              <a:solidFill>
                <a:srgbClr val="ACDCDB"/>
              </a:solidFill>
              <a:ln>
                <a:noFill/>
              </a:ln>
              <a:effectLst/>
            </c:spPr>
            <c:extLst>
              <c:ext xmlns:c16="http://schemas.microsoft.com/office/drawing/2014/chart" uri="{C3380CC4-5D6E-409C-BE32-E72D297353CC}">
                <c16:uniqueId val="{0000001D-C326-440E-A0D9-6C9C560A2E46}"/>
              </c:ext>
            </c:extLst>
          </c:dPt>
          <c:dPt>
            <c:idx val="38"/>
            <c:invertIfNegative val="0"/>
            <c:bubble3D val="0"/>
            <c:spPr>
              <a:solidFill>
                <a:srgbClr val="53B7B5"/>
              </a:solidFill>
              <a:ln>
                <a:noFill/>
              </a:ln>
              <a:effectLst/>
            </c:spPr>
            <c:extLst>
              <c:ext xmlns:c16="http://schemas.microsoft.com/office/drawing/2014/chart" uri="{C3380CC4-5D6E-409C-BE32-E72D297353CC}">
                <c16:uniqueId val="{0000001F-C326-440E-A0D9-6C9C560A2E46}"/>
              </c:ext>
            </c:extLst>
          </c:dPt>
          <c:cat>
            <c:numRef>
              <c:f>Sheet1!$A$2:$A$40</c:f>
              <c:numCache>
                <c:formatCode>General</c:formatCode>
                <c:ptCount val="39"/>
              </c:numCache>
            </c:numRef>
          </c:cat>
          <c:val>
            <c:numRef>
              <c:f>Sheet1!$B$2:$B$40</c:f>
              <c:numCache>
                <c:formatCode>General</c:formatCode>
                <c:ptCount val="39"/>
                <c:pt idx="0">
                  <c:v>90</c:v>
                </c:pt>
                <c:pt idx="1">
                  <c:v>54</c:v>
                </c:pt>
                <c:pt idx="2">
                  <c:v>38</c:v>
                </c:pt>
                <c:pt idx="3">
                  <c:v>38</c:v>
                </c:pt>
                <c:pt idx="4">
                  <c:v>34</c:v>
                </c:pt>
                <c:pt idx="5">
                  <c:v>31</c:v>
                </c:pt>
                <c:pt idx="6">
                  <c:v>31</c:v>
                </c:pt>
                <c:pt idx="7">
                  <c:v>22</c:v>
                </c:pt>
                <c:pt idx="8">
                  <c:v>13</c:v>
                </c:pt>
                <c:pt idx="9">
                  <c:v>13</c:v>
                </c:pt>
                <c:pt idx="10">
                  <c:v>12</c:v>
                </c:pt>
                <c:pt idx="11">
                  <c:v>12</c:v>
                </c:pt>
                <c:pt idx="12">
                  <c:v>10</c:v>
                </c:pt>
                <c:pt idx="13">
                  <c:v>10</c:v>
                </c:pt>
                <c:pt idx="14">
                  <c:v>10</c:v>
                </c:pt>
                <c:pt idx="15">
                  <c:v>7</c:v>
                </c:pt>
                <c:pt idx="19">
                  <c:v>-6</c:v>
                </c:pt>
                <c:pt idx="20">
                  <c:v>-7</c:v>
                </c:pt>
                <c:pt idx="21">
                  <c:v>-9</c:v>
                </c:pt>
                <c:pt idx="22">
                  <c:v>-15</c:v>
                </c:pt>
                <c:pt idx="23">
                  <c:v>-15</c:v>
                </c:pt>
                <c:pt idx="24">
                  <c:v>-18</c:v>
                </c:pt>
                <c:pt idx="25">
                  <c:v>-20</c:v>
                </c:pt>
                <c:pt idx="26">
                  <c:v>-21</c:v>
                </c:pt>
                <c:pt idx="27">
                  <c:v>-22</c:v>
                </c:pt>
                <c:pt idx="28">
                  <c:v>-25</c:v>
                </c:pt>
                <c:pt idx="29">
                  <c:v>-25</c:v>
                </c:pt>
                <c:pt idx="30">
                  <c:v>-35</c:v>
                </c:pt>
                <c:pt idx="31">
                  <c:v>-45</c:v>
                </c:pt>
                <c:pt idx="32">
                  <c:v>-50</c:v>
                </c:pt>
                <c:pt idx="33">
                  <c:v>-52</c:v>
                </c:pt>
                <c:pt idx="34">
                  <c:v>-57</c:v>
                </c:pt>
                <c:pt idx="35">
                  <c:v>-72</c:v>
                </c:pt>
                <c:pt idx="36">
                  <c:v>-80</c:v>
                </c:pt>
                <c:pt idx="37">
                  <c:v>-95</c:v>
                </c:pt>
                <c:pt idx="38">
                  <c:v>-100</c:v>
                </c:pt>
              </c:numCache>
            </c:numRef>
          </c:val>
          <c:extLst>
            <c:ext xmlns:c16="http://schemas.microsoft.com/office/drawing/2014/chart" uri="{C3380CC4-5D6E-409C-BE32-E72D297353CC}">
              <c16:uniqueId val="{00000020-C326-440E-A0D9-6C9C560A2E46}"/>
            </c:ext>
          </c:extLst>
        </c:ser>
        <c:dLbls>
          <c:showLegendKey val="0"/>
          <c:showVal val="0"/>
          <c:showCatName val="0"/>
          <c:showSerName val="0"/>
          <c:showPercent val="0"/>
          <c:showBubbleSize val="0"/>
        </c:dLbls>
        <c:gapWidth val="15"/>
        <c:axId val="2091437455"/>
        <c:axId val="2091434959"/>
      </c:barChart>
      <c:catAx>
        <c:axId val="2091437455"/>
        <c:scaling>
          <c:orientation val="minMax"/>
        </c:scaling>
        <c:delete val="0"/>
        <c:axPos val="b"/>
        <c:numFmt formatCode="General" sourceLinked="1"/>
        <c:majorTickMark val="none"/>
        <c:minorTickMark val="none"/>
        <c:tickLblPos val="nextTo"/>
        <c:spPr>
          <a:noFill/>
          <a:ln w="9525" cap="flat" cmpd="sng" algn="ctr">
            <a:solidFill>
              <a:schemeClr val="dk1">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91434959"/>
        <c:crosses val="autoZero"/>
        <c:auto val="1"/>
        <c:lblAlgn val="ctr"/>
        <c:lblOffset val="100"/>
        <c:noMultiLvlLbl val="0"/>
      </c:catAx>
      <c:valAx>
        <c:axId val="2091434959"/>
        <c:scaling>
          <c:orientation val="minMax"/>
          <c:min val="-10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r>
                  <a:rPr lang="en-US" sz="1400" dirty="0"/>
                  <a:t>Maximum % change in the sum of dimensions of target lesions</a:t>
                </a:r>
              </a:p>
            </c:rich>
          </c:tx>
          <c:layout>
            <c:manualLayout>
              <c:xMode val="edge"/>
              <c:yMode val="edge"/>
              <c:x val="6.0074301966191554E-2"/>
              <c:y val="0.1646803085662334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9525" cap="flat" cmpd="sng" algn="ctr">
            <a:solidFill>
              <a:schemeClr val="dk1">
                <a:shade val="95000"/>
                <a:satMod val="105000"/>
              </a:schemeClr>
            </a:solidFill>
            <a:prstDash val="soli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91437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sz="1400" b="1" dirty="0">
                <a:solidFill>
                  <a:schemeClr val="tx1"/>
                </a:solidFill>
                <a:latin typeface="Arial" panose="020B0604020202020204" pitchFamily="34" charset="0"/>
                <a:cs typeface="Arial" panose="020B0604020202020204" pitchFamily="34" charset="0"/>
              </a:rPr>
              <a:t>Fulv Maximum Tumor</a:t>
            </a:r>
            <a:r>
              <a:rPr lang="en-US" sz="1400" b="1" baseline="0" dirty="0">
                <a:solidFill>
                  <a:schemeClr val="tx1"/>
                </a:solidFill>
                <a:latin typeface="Arial" panose="020B0604020202020204" pitchFamily="34" charset="0"/>
                <a:cs typeface="Arial" panose="020B0604020202020204" pitchFamily="34" charset="0"/>
              </a:rPr>
              <a:t> Response</a:t>
            </a:r>
            <a:endParaRPr lang="en-US" sz="1400" b="1" dirty="0">
              <a:solidFill>
                <a:schemeClr val="tx1"/>
              </a:solidFill>
              <a:latin typeface="Arial" panose="020B0604020202020204" pitchFamily="34" charset="0"/>
              <a:cs typeface="Arial" panose="020B0604020202020204" pitchFamily="34" charset="0"/>
            </a:endParaRPr>
          </a:p>
        </c:rich>
      </c:tx>
      <c:layout>
        <c:manualLayout>
          <c:xMode val="edge"/>
          <c:yMode val="edge"/>
          <c:x val="0.33385976398130779"/>
          <c:y val="1.4249958594903049E-2"/>
        </c:manualLayout>
      </c:layout>
      <c:overlay val="1"/>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8603783879127969"/>
          <c:y val="6.2327662773073639E-2"/>
          <c:w val="0.74629845294582287"/>
          <c:h val="0.89178146336284714"/>
        </c:manualLayout>
      </c:layout>
      <c:barChart>
        <c:barDir val="col"/>
        <c:grouping val="clustered"/>
        <c:varyColors val="0"/>
        <c:ser>
          <c:idx val="0"/>
          <c:order val="0"/>
          <c:tx>
            <c:strRef>
              <c:f>Sheet1!$B$1</c:f>
              <c:strCache>
                <c:ptCount val="1"/>
                <c:pt idx="0">
                  <c:v>Series 1</c:v>
                </c:pt>
              </c:strCache>
            </c:strRef>
          </c:tx>
          <c:spPr>
            <a:solidFill>
              <a:srgbClr val="F8A2B0"/>
            </a:solidFill>
            <a:ln>
              <a:noFill/>
            </a:ln>
            <a:effectLst/>
          </c:spPr>
          <c:invertIfNegative val="0"/>
          <c:dPt>
            <c:idx val="6"/>
            <c:invertIfNegative val="0"/>
            <c:bubble3D val="0"/>
            <c:spPr>
              <a:solidFill>
                <a:srgbClr val="94BEE4"/>
              </a:solidFill>
              <a:ln>
                <a:noFill/>
              </a:ln>
              <a:effectLst/>
            </c:spPr>
            <c:extLst>
              <c:ext xmlns:c16="http://schemas.microsoft.com/office/drawing/2014/chart" uri="{C3380CC4-5D6E-409C-BE32-E72D297353CC}">
                <c16:uniqueId val="{00000001-37BE-4B1A-8A8A-E60A94AD17AB}"/>
              </c:ext>
            </c:extLst>
          </c:dPt>
          <c:dPt>
            <c:idx val="10"/>
            <c:invertIfNegative val="0"/>
            <c:bubble3D val="0"/>
            <c:spPr>
              <a:solidFill>
                <a:srgbClr val="94BEE4"/>
              </a:solidFill>
              <a:ln>
                <a:noFill/>
              </a:ln>
              <a:effectLst/>
            </c:spPr>
            <c:extLst>
              <c:ext xmlns:c16="http://schemas.microsoft.com/office/drawing/2014/chart" uri="{C3380CC4-5D6E-409C-BE32-E72D297353CC}">
                <c16:uniqueId val="{00000003-37BE-4B1A-8A8A-E60A94AD17AB}"/>
              </c:ext>
            </c:extLst>
          </c:dPt>
          <c:dPt>
            <c:idx val="12"/>
            <c:invertIfNegative val="0"/>
            <c:bubble3D val="0"/>
            <c:spPr>
              <a:solidFill>
                <a:srgbClr val="94BEE4"/>
              </a:solidFill>
              <a:ln>
                <a:noFill/>
              </a:ln>
              <a:effectLst/>
            </c:spPr>
            <c:extLst>
              <c:ext xmlns:c16="http://schemas.microsoft.com/office/drawing/2014/chart" uri="{C3380CC4-5D6E-409C-BE32-E72D297353CC}">
                <c16:uniqueId val="{00000005-37BE-4B1A-8A8A-E60A94AD17AB}"/>
              </c:ext>
            </c:extLst>
          </c:dPt>
          <c:dPt>
            <c:idx val="13"/>
            <c:invertIfNegative val="0"/>
            <c:bubble3D val="0"/>
            <c:spPr>
              <a:solidFill>
                <a:srgbClr val="94BEE4"/>
              </a:solidFill>
              <a:ln>
                <a:noFill/>
              </a:ln>
              <a:effectLst/>
            </c:spPr>
            <c:extLst>
              <c:ext xmlns:c16="http://schemas.microsoft.com/office/drawing/2014/chart" uri="{C3380CC4-5D6E-409C-BE32-E72D297353CC}">
                <c16:uniqueId val="{00000007-37BE-4B1A-8A8A-E60A94AD17AB}"/>
              </c:ext>
            </c:extLst>
          </c:dPt>
          <c:dPt>
            <c:idx val="14"/>
            <c:invertIfNegative val="0"/>
            <c:bubble3D val="0"/>
            <c:spPr>
              <a:solidFill>
                <a:srgbClr val="94BEE4"/>
              </a:solidFill>
              <a:ln>
                <a:noFill/>
              </a:ln>
              <a:effectLst/>
            </c:spPr>
            <c:extLst>
              <c:ext xmlns:c16="http://schemas.microsoft.com/office/drawing/2014/chart" uri="{C3380CC4-5D6E-409C-BE32-E72D297353CC}">
                <c16:uniqueId val="{00000009-37BE-4B1A-8A8A-E60A94AD17AB}"/>
              </c:ext>
            </c:extLst>
          </c:dPt>
          <c:dPt>
            <c:idx val="15"/>
            <c:invertIfNegative val="0"/>
            <c:bubble3D val="0"/>
            <c:spPr>
              <a:solidFill>
                <a:srgbClr val="94BEE4"/>
              </a:solidFill>
              <a:ln>
                <a:noFill/>
              </a:ln>
              <a:effectLst/>
            </c:spPr>
            <c:extLst>
              <c:ext xmlns:c16="http://schemas.microsoft.com/office/drawing/2014/chart" uri="{C3380CC4-5D6E-409C-BE32-E72D297353CC}">
                <c16:uniqueId val="{0000000B-37BE-4B1A-8A8A-E60A94AD17AB}"/>
              </c:ext>
            </c:extLst>
          </c:dPt>
          <c:dPt>
            <c:idx val="21"/>
            <c:invertIfNegative val="0"/>
            <c:bubble3D val="0"/>
            <c:spPr>
              <a:solidFill>
                <a:srgbClr val="94BEE4"/>
              </a:solidFill>
              <a:ln>
                <a:noFill/>
              </a:ln>
              <a:effectLst/>
            </c:spPr>
            <c:extLst>
              <c:ext xmlns:c16="http://schemas.microsoft.com/office/drawing/2014/chart" uri="{C3380CC4-5D6E-409C-BE32-E72D297353CC}">
                <c16:uniqueId val="{0000000D-37BE-4B1A-8A8A-E60A94AD17AB}"/>
              </c:ext>
            </c:extLst>
          </c:dPt>
          <c:dPt>
            <c:idx val="23"/>
            <c:invertIfNegative val="0"/>
            <c:bubble3D val="0"/>
            <c:spPr>
              <a:solidFill>
                <a:srgbClr val="94BEE4"/>
              </a:solidFill>
              <a:ln>
                <a:noFill/>
              </a:ln>
              <a:effectLst/>
            </c:spPr>
            <c:extLst>
              <c:ext xmlns:c16="http://schemas.microsoft.com/office/drawing/2014/chart" uri="{C3380CC4-5D6E-409C-BE32-E72D297353CC}">
                <c16:uniqueId val="{0000000F-37BE-4B1A-8A8A-E60A94AD17AB}"/>
              </c:ext>
            </c:extLst>
          </c:dPt>
          <c:dPt>
            <c:idx val="26"/>
            <c:invertIfNegative val="0"/>
            <c:bubble3D val="0"/>
            <c:spPr>
              <a:solidFill>
                <a:srgbClr val="94BEE4"/>
              </a:solidFill>
              <a:ln>
                <a:noFill/>
              </a:ln>
              <a:effectLst/>
            </c:spPr>
            <c:extLst>
              <c:ext xmlns:c16="http://schemas.microsoft.com/office/drawing/2014/chart" uri="{C3380CC4-5D6E-409C-BE32-E72D297353CC}">
                <c16:uniqueId val="{00000011-37BE-4B1A-8A8A-E60A94AD17AB}"/>
              </c:ext>
            </c:extLst>
          </c:dPt>
          <c:dPt>
            <c:idx val="29"/>
            <c:invertIfNegative val="0"/>
            <c:bubble3D val="0"/>
            <c:spPr>
              <a:solidFill>
                <a:srgbClr val="ACDCDB"/>
              </a:solidFill>
              <a:ln>
                <a:noFill/>
              </a:ln>
              <a:effectLst/>
            </c:spPr>
            <c:extLst>
              <c:ext xmlns:c16="http://schemas.microsoft.com/office/drawing/2014/chart" uri="{C3380CC4-5D6E-409C-BE32-E72D297353CC}">
                <c16:uniqueId val="{00000013-37BE-4B1A-8A8A-E60A94AD17AB}"/>
              </c:ext>
            </c:extLst>
          </c:dPt>
          <c:dPt>
            <c:idx val="30"/>
            <c:invertIfNegative val="0"/>
            <c:bubble3D val="0"/>
            <c:spPr>
              <a:solidFill>
                <a:srgbClr val="ACDCDB"/>
              </a:solidFill>
              <a:ln>
                <a:noFill/>
              </a:ln>
              <a:effectLst/>
            </c:spPr>
            <c:extLst>
              <c:ext xmlns:c16="http://schemas.microsoft.com/office/drawing/2014/chart" uri="{C3380CC4-5D6E-409C-BE32-E72D297353CC}">
                <c16:uniqueId val="{00000015-37BE-4B1A-8A8A-E60A94AD17AB}"/>
              </c:ext>
            </c:extLst>
          </c:dPt>
          <c:cat>
            <c:numRef>
              <c:f>Sheet1!$A$2:$A$32</c:f>
              <c:numCache>
                <c:formatCode>General</c:formatCode>
                <c:ptCount val="31"/>
              </c:numCache>
            </c:numRef>
          </c:cat>
          <c:val>
            <c:numRef>
              <c:f>Sheet1!$B$2:$B$32</c:f>
              <c:numCache>
                <c:formatCode>General</c:formatCode>
                <c:ptCount val="31"/>
                <c:pt idx="0">
                  <c:v>90</c:v>
                </c:pt>
                <c:pt idx="1">
                  <c:v>77</c:v>
                </c:pt>
                <c:pt idx="2">
                  <c:v>60</c:v>
                </c:pt>
                <c:pt idx="3">
                  <c:v>36</c:v>
                </c:pt>
                <c:pt idx="4">
                  <c:v>30</c:v>
                </c:pt>
                <c:pt idx="5">
                  <c:v>23</c:v>
                </c:pt>
                <c:pt idx="6">
                  <c:v>23</c:v>
                </c:pt>
                <c:pt idx="7">
                  <c:v>22</c:v>
                </c:pt>
                <c:pt idx="8">
                  <c:v>22</c:v>
                </c:pt>
                <c:pt idx="9">
                  <c:v>19</c:v>
                </c:pt>
                <c:pt idx="10">
                  <c:v>10</c:v>
                </c:pt>
                <c:pt idx="11">
                  <c:v>10</c:v>
                </c:pt>
                <c:pt idx="12">
                  <c:v>6</c:v>
                </c:pt>
                <c:pt idx="13">
                  <c:v>5</c:v>
                </c:pt>
                <c:pt idx="14">
                  <c:v>3</c:v>
                </c:pt>
                <c:pt idx="15">
                  <c:v>2.5</c:v>
                </c:pt>
                <c:pt idx="16">
                  <c:v>2</c:v>
                </c:pt>
                <c:pt idx="20">
                  <c:v>-2</c:v>
                </c:pt>
                <c:pt idx="21">
                  <c:v>-5.5</c:v>
                </c:pt>
                <c:pt idx="22">
                  <c:v>-8</c:v>
                </c:pt>
                <c:pt idx="23">
                  <c:v>-8</c:v>
                </c:pt>
                <c:pt idx="24">
                  <c:v>-9</c:v>
                </c:pt>
                <c:pt idx="25">
                  <c:v>-16</c:v>
                </c:pt>
                <c:pt idx="26">
                  <c:v>-18</c:v>
                </c:pt>
                <c:pt idx="27">
                  <c:v>-30</c:v>
                </c:pt>
                <c:pt idx="28">
                  <c:v>-34</c:v>
                </c:pt>
                <c:pt idx="29">
                  <c:v>-40</c:v>
                </c:pt>
                <c:pt idx="30">
                  <c:v>-73</c:v>
                </c:pt>
              </c:numCache>
            </c:numRef>
          </c:val>
          <c:extLst>
            <c:ext xmlns:c16="http://schemas.microsoft.com/office/drawing/2014/chart" uri="{C3380CC4-5D6E-409C-BE32-E72D297353CC}">
              <c16:uniqueId val="{00000016-37BE-4B1A-8A8A-E60A94AD17AB}"/>
            </c:ext>
          </c:extLst>
        </c:ser>
        <c:dLbls>
          <c:showLegendKey val="0"/>
          <c:showVal val="0"/>
          <c:showCatName val="0"/>
          <c:showSerName val="0"/>
          <c:showPercent val="0"/>
          <c:showBubbleSize val="0"/>
        </c:dLbls>
        <c:gapWidth val="15"/>
        <c:axId val="2091437455"/>
        <c:axId val="2091434959"/>
      </c:barChart>
      <c:catAx>
        <c:axId val="2091437455"/>
        <c:scaling>
          <c:orientation val="minMax"/>
        </c:scaling>
        <c:delete val="0"/>
        <c:axPos val="b"/>
        <c:numFmt formatCode="General" sourceLinked="1"/>
        <c:majorTickMark val="none"/>
        <c:minorTickMark val="none"/>
        <c:tickLblPos val="nextTo"/>
        <c:spPr>
          <a:noFill/>
          <a:ln w="9525" cap="flat" cmpd="sng" algn="ctr">
            <a:solidFill>
              <a:schemeClr val="dk1">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091434959"/>
        <c:crosses val="autoZero"/>
        <c:auto val="1"/>
        <c:lblAlgn val="ctr"/>
        <c:lblOffset val="100"/>
        <c:noMultiLvlLbl val="0"/>
      </c:catAx>
      <c:valAx>
        <c:axId val="2091434959"/>
        <c:scaling>
          <c:orientation val="minMax"/>
          <c:min val="-10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r>
                  <a:rPr lang="en-US" sz="1400">
                    <a:solidFill>
                      <a:schemeClr val="tx1"/>
                    </a:solidFill>
                    <a:latin typeface="Arial" panose="020B0604020202020204" pitchFamily="34" charset="0"/>
                    <a:cs typeface="Arial" panose="020B0604020202020204" pitchFamily="34" charset="0"/>
                  </a:rPr>
                  <a:t>Maximum % change in the sum of dimensions of target lesions</a:t>
                </a:r>
              </a:p>
            </c:rich>
          </c:tx>
          <c:layout>
            <c:manualLayout>
              <c:xMode val="edge"/>
              <c:yMode val="edge"/>
              <c:x val="5.6415825654111934E-2"/>
              <c:y val="0.1584600582093280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9525" cap="flat" cmpd="sng" algn="ctr">
            <a:solidFill>
              <a:schemeClr val="dk1">
                <a:shade val="95000"/>
                <a:satMod val="105000"/>
              </a:schemeClr>
            </a:solidFill>
            <a:prstDash val="soli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91437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79368384738629E-2"/>
          <c:y val="4.2091688774595543E-2"/>
          <c:w val="0.8870832790232458"/>
          <c:h val="0.86717496071793898"/>
        </c:manualLayout>
      </c:layout>
      <c:lineChart>
        <c:grouping val="standard"/>
        <c:varyColors val="0"/>
        <c:ser>
          <c:idx val="0"/>
          <c:order val="0"/>
          <c:tx>
            <c:strRef>
              <c:f>Sheet1!$B$1</c:f>
              <c:strCache>
                <c:ptCount val="1"/>
                <c:pt idx="0">
                  <c:v>0</c:v>
                </c:pt>
              </c:strCache>
            </c:strRef>
          </c:tx>
          <c:spPr>
            <a:ln w="28575" cap="rnd">
              <a:solidFill>
                <a:schemeClr val="accent1"/>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Sheet1!$B$2:$B$18</c:f>
              <c:numCache>
                <c:formatCode>General</c:formatCode>
                <c:ptCount val="17"/>
              </c:numCache>
            </c:numRef>
          </c:val>
          <c:smooth val="0"/>
          <c:extLst>
            <c:ext xmlns:c16="http://schemas.microsoft.com/office/drawing/2014/chart" uri="{C3380CC4-5D6E-409C-BE32-E72D297353CC}">
              <c16:uniqueId val="{00000000-2DBA-4BD6-8BED-1D853E4ADECD}"/>
            </c:ext>
          </c:extLst>
        </c:ser>
        <c:ser>
          <c:idx val="1"/>
          <c:order val="1"/>
          <c:tx>
            <c:strRef>
              <c:f>Sheet1!$C$1</c:f>
              <c:strCache>
                <c:ptCount val="1"/>
                <c:pt idx="0">
                  <c:v>0.2</c:v>
                </c:pt>
              </c:strCache>
            </c:strRef>
          </c:tx>
          <c:spPr>
            <a:ln w="28575" cap="rnd">
              <a:solidFill>
                <a:schemeClr val="accent2"/>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Sheet1!$C$2:$C$18</c:f>
              <c:numCache>
                <c:formatCode>General</c:formatCode>
                <c:ptCount val="17"/>
              </c:numCache>
            </c:numRef>
          </c:val>
          <c:smooth val="0"/>
          <c:extLst>
            <c:ext xmlns:c16="http://schemas.microsoft.com/office/drawing/2014/chart" uri="{C3380CC4-5D6E-409C-BE32-E72D297353CC}">
              <c16:uniqueId val="{00000001-2DBA-4BD6-8BED-1D853E4ADECD}"/>
            </c:ext>
          </c:extLst>
        </c:ser>
        <c:ser>
          <c:idx val="2"/>
          <c:order val="2"/>
          <c:tx>
            <c:strRef>
              <c:f>Sheet1!$D$1</c:f>
              <c:strCache>
                <c:ptCount val="1"/>
                <c:pt idx="0">
                  <c:v>0.4</c:v>
                </c:pt>
              </c:strCache>
            </c:strRef>
          </c:tx>
          <c:spPr>
            <a:ln w="28575" cap="rnd">
              <a:solidFill>
                <a:schemeClr val="accent3"/>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Sheet1!$D$2:$D$18</c:f>
              <c:numCache>
                <c:formatCode>General</c:formatCode>
                <c:ptCount val="17"/>
              </c:numCache>
            </c:numRef>
          </c:val>
          <c:smooth val="0"/>
          <c:extLst>
            <c:ext xmlns:c16="http://schemas.microsoft.com/office/drawing/2014/chart" uri="{C3380CC4-5D6E-409C-BE32-E72D297353CC}">
              <c16:uniqueId val="{00000002-2DBA-4BD6-8BED-1D853E4ADECD}"/>
            </c:ext>
          </c:extLst>
        </c:ser>
        <c:ser>
          <c:idx val="3"/>
          <c:order val="3"/>
          <c:tx>
            <c:strRef>
              <c:f>Sheet1!$E$1</c:f>
              <c:strCache>
                <c:ptCount val="1"/>
                <c:pt idx="0">
                  <c:v>0.6</c:v>
                </c:pt>
              </c:strCache>
            </c:strRef>
          </c:tx>
          <c:spPr>
            <a:ln w="28575" cap="rnd">
              <a:solidFill>
                <a:schemeClr val="accent4"/>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Sheet1!$E$2:$E$18</c:f>
              <c:numCache>
                <c:formatCode>General</c:formatCode>
                <c:ptCount val="17"/>
              </c:numCache>
            </c:numRef>
          </c:val>
          <c:smooth val="0"/>
          <c:extLst>
            <c:ext xmlns:c16="http://schemas.microsoft.com/office/drawing/2014/chart" uri="{C3380CC4-5D6E-409C-BE32-E72D297353CC}">
              <c16:uniqueId val="{00000003-2DBA-4BD6-8BED-1D853E4ADECD}"/>
            </c:ext>
          </c:extLst>
        </c:ser>
        <c:ser>
          <c:idx val="4"/>
          <c:order val="4"/>
          <c:tx>
            <c:strRef>
              <c:f>Sheet1!$F$1</c:f>
              <c:strCache>
                <c:ptCount val="1"/>
                <c:pt idx="0">
                  <c:v>0.8</c:v>
                </c:pt>
              </c:strCache>
            </c:strRef>
          </c:tx>
          <c:spPr>
            <a:ln w="28575" cap="rnd">
              <a:solidFill>
                <a:schemeClr val="accent5"/>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Sheet1!$F$2:$F$18</c:f>
              <c:numCache>
                <c:formatCode>General</c:formatCode>
                <c:ptCount val="17"/>
              </c:numCache>
            </c:numRef>
          </c:val>
          <c:smooth val="0"/>
          <c:extLst>
            <c:ext xmlns:c16="http://schemas.microsoft.com/office/drawing/2014/chart" uri="{C3380CC4-5D6E-409C-BE32-E72D297353CC}">
              <c16:uniqueId val="{00000004-2DBA-4BD6-8BED-1D853E4ADECD}"/>
            </c:ext>
          </c:extLst>
        </c:ser>
        <c:ser>
          <c:idx val="5"/>
          <c:order val="5"/>
          <c:tx>
            <c:strRef>
              <c:f>Sheet1!$G$1</c:f>
              <c:strCache>
                <c:ptCount val="1"/>
                <c:pt idx="0">
                  <c:v>1</c:v>
                </c:pt>
              </c:strCache>
            </c:strRef>
          </c:tx>
          <c:spPr>
            <a:ln w="28575" cap="rnd">
              <a:solidFill>
                <a:schemeClr val="accent6"/>
              </a:solidFill>
              <a:round/>
            </a:ln>
            <a:effectLst/>
          </c:spPr>
          <c:marker>
            <c:symbol val="none"/>
          </c:marker>
          <c:cat>
            <c:numRef>
              <c:f>Sheet1!$A$2:$A$18</c:f>
              <c:numCache>
                <c:formatCode>General</c:formatCode>
                <c:ptCount val="17"/>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numCache>
            </c:numRef>
          </c:cat>
          <c:val>
            <c:numRef>
              <c:f>Sheet1!$G$2:$G$18</c:f>
              <c:numCache>
                <c:formatCode>General</c:formatCode>
                <c:ptCount val="17"/>
              </c:numCache>
            </c:numRef>
          </c:val>
          <c:smooth val="0"/>
          <c:extLst>
            <c:ext xmlns:c16="http://schemas.microsoft.com/office/drawing/2014/chart" uri="{C3380CC4-5D6E-409C-BE32-E72D297353CC}">
              <c16:uniqueId val="{00000005-2DBA-4BD6-8BED-1D853E4ADECD}"/>
            </c:ext>
          </c:extLst>
        </c:ser>
        <c:dLbls>
          <c:showLegendKey val="0"/>
          <c:showVal val="0"/>
          <c:showCatName val="0"/>
          <c:showSerName val="0"/>
          <c:showPercent val="0"/>
          <c:showBubbleSize val="0"/>
        </c:dLbls>
        <c:smooth val="0"/>
        <c:axId val="269189120"/>
        <c:axId val="269189448"/>
      </c:lineChart>
      <c:catAx>
        <c:axId val="269189120"/>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69189448"/>
        <c:crosses val="autoZero"/>
        <c:auto val="1"/>
        <c:lblAlgn val="ctr"/>
        <c:lblOffset val="100"/>
        <c:noMultiLvlLbl val="0"/>
      </c:catAx>
      <c:valAx>
        <c:axId val="269189448"/>
        <c:scaling>
          <c:orientation val="minMax"/>
          <c:max val="1"/>
        </c:scaling>
        <c:delete val="0"/>
        <c:axPos val="l"/>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69189120"/>
        <c:crosses val="autoZero"/>
        <c:crossBetween val="midCat"/>
        <c:majorUnit val="0.2"/>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54635333064578"/>
          <c:y val="4.9571410126473842E-2"/>
          <c:w val="0.73541757802608398"/>
          <c:h val="0.78224207801300205"/>
        </c:manualLayout>
      </c:layout>
      <c:barChart>
        <c:barDir val="col"/>
        <c:grouping val="clustered"/>
        <c:varyColors val="0"/>
        <c:ser>
          <c:idx val="0"/>
          <c:order val="0"/>
          <c:tx>
            <c:strRef>
              <c:f>Sheet1!$B$1</c:f>
              <c:strCache>
                <c:ptCount val="1"/>
                <c:pt idx="0">
                  <c:v>LAS</c:v>
                </c:pt>
              </c:strCache>
            </c:strRef>
          </c:tx>
          <c:spPr>
            <a:solidFill>
              <a:srgbClr val="4472C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6 months</c:v>
                </c:pt>
                <c:pt idx="1">
                  <c:v>12 months</c:v>
                </c:pt>
              </c:strCache>
            </c:strRef>
          </c:cat>
          <c:val>
            <c:numRef>
              <c:f>Sheet1!$B$2:$B$3</c:f>
              <c:numCache>
                <c:formatCode>General</c:formatCode>
                <c:ptCount val="2"/>
                <c:pt idx="0">
                  <c:v>53.4</c:v>
                </c:pt>
                <c:pt idx="1">
                  <c:v>30.7</c:v>
                </c:pt>
              </c:numCache>
            </c:numRef>
          </c:val>
          <c:extLst>
            <c:ext xmlns:c16="http://schemas.microsoft.com/office/drawing/2014/chart" uri="{C3380CC4-5D6E-409C-BE32-E72D297353CC}">
              <c16:uniqueId val="{00000000-A978-49CD-A5BF-2AEFA139750A}"/>
            </c:ext>
          </c:extLst>
        </c:ser>
        <c:ser>
          <c:idx val="1"/>
          <c:order val="1"/>
          <c:tx>
            <c:strRef>
              <c:f>Sheet1!$C$1</c:f>
              <c:strCache>
                <c:ptCount val="1"/>
                <c:pt idx="0">
                  <c:v>Fulv </c:v>
                </c:pt>
              </c:strCache>
            </c:strRef>
          </c:tx>
          <c:spPr>
            <a:solidFill>
              <a:srgbClr val="ED7D3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6 months</c:v>
                </c:pt>
                <c:pt idx="1">
                  <c:v>12 months</c:v>
                </c:pt>
              </c:strCache>
            </c:strRef>
          </c:cat>
          <c:val>
            <c:numRef>
              <c:f>Sheet1!$C$2:$C$3</c:f>
              <c:numCache>
                <c:formatCode>General</c:formatCode>
                <c:ptCount val="2"/>
                <c:pt idx="0">
                  <c:v>37.9</c:v>
                </c:pt>
                <c:pt idx="1">
                  <c:v>14.1</c:v>
                </c:pt>
              </c:numCache>
            </c:numRef>
          </c:val>
          <c:extLst>
            <c:ext xmlns:c16="http://schemas.microsoft.com/office/drawing/2014/chart" uri="{C3380CC4-5D6E-409C-BE32-E72D297353CC}">
              <c16:uniqueId val="{00000001-A978-49CD-A5BF-2AEFA139750A}"/>
            </c:ext>
          </c:extLst>
        </c:ser>
        <c:dLbls>
          <c:dLblPos val="outEnd"/>
          <c:showLegendKey val="0"/>
          <c:showVal val="1"/>
          <c:showCatName val="0"/>
          <c:showSerName val="0"/>
          <c:showPercent val="0"/>
          <c:showBubbleSize val="0"/>
        </c:dLbls>
        <c:gapWidth val="50"/>
        <c:axId val="78561632"/>
        <c:axId val="78552896"/>
      </c:barChart>
      <c:catAx>
        <c:axId val="785616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52896"/>
        <c:crosses val="autoZero"/>
        <c:auto val="1"/>
        <c:lblAlgn val="ctr"/>
        <c:lblOffset val="100"/>
        <c:noMultiLvlLbl val="0"/>
      </c:catAx>
      <c:valAx>
        <c:axId val="78552896"/>
        <c:scaling>
          <c:orientation val="minMax"/>
          <c:max val="70"/>
        </c:scaling>
        <c:delete val="0"/>
        <c:axPos val="l"/>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b="1">
                    <a:solidFill>
                      <a:schemeClr val="tx1"/>
                    </a:solidFill>
                    <a:latin typeface="Arial" panose="020B0604020202020204" pitchFamily="34" charset="0"/>
                    <a:cs typeface="Arial" panose="020B0604020202020204" pitchFamily="34" charset="0"/>
                  </a:rPr>
                  <a:t>Patients, %</a:t>
                </a:r>
              </a:p>
            </c:rich>
          </c:tx>
          <c:layout>
            <c:manualLayout>
              <c:xMode val="edge"/>
              <c:yMode val="edge"/>
              <c:x val="4.4480760670041371E-3"/>
              <c:y val="0.30176782344999981"/>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9525" cap="flat" cmpd="sng" algn="ctr">
            <a:solidFill>
              <a:schemeClr val="tx1"/>
            </a:solidFill>
            <a:prstDash val="soli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61632"/>
        <c:crosses val="autoZero"/>
        <c:crossBetween val="between"/>
      </c:valAx>
      <c:spPr>
        <a:noFill/>
        <a:ln>
          <a:noFill/>
        </a:ln>
        <a:effectLst/>
      </c:spPr>
    </c:plotArea>
    <c:legend>
      <c:legendPos val="b"/>
      <c:layout>
        <c:manualLayout>
          <c:xMode val="edge"/>
          <c:yMode val="edge"/>
          <c:x val="0.27211788312207308"/>
          <c:y val="0.91720544056610775"/>
          <c:w val="0.60963501989503033"/>
          <c:h val="7.989020684382418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rgbClr val="06426B"/>
                </a:solidFill>
                <a:latin typeface="Arial" panose="020B0604020202020204" pitchFamily="34" charset="0"/>
                <a:ea typeface="+mn-ea"/>
                <a:cs typeface="Arial" panose="020B0604020202020204" pitchFamily="34" charset="0"/>
              </a:defRPr>
            </a:pPr>
            <a:r>
              <a:rPr lang="en-US" sz="1400" b="1" i="1" dirty="0">
                <a:solidFill>
                  <a:srgbClr val="06426B"/>
                </a:solidFill>
              </a:rPr>
              <a:t>Y537S</a:t>
            </a:r>
            <a:r>
              <a:rPr lang="en-US" sz="1400" b="1" dirty="0">
                <a:solidFill>
                  <a:srgbClr val="06426B"/>
                </a:solidFill>
              </a:rPr>
              <a:t> MAF change</a:t>
            </a:r>
          </a:p>
        </c:rich>
      </c:tx>
      <c:layout>
        <c:manualLayout>
          <c:xMode val="edge"/>
          <c:yMode val="edge"/>
          <c:x val="0.31296959591972745"/>
          <c:y val="0"/>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rgbClr val="06426B"/>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7984454319656105E-2"/>
          <c:y val="0.1853076479543371"/>
          <c:w val="0.8888582377068307"/>
          <c:h val="0.5224400758391583"/>
        </c:manualLayout>
      </c:layout>
      <c:barChart>
        <c:barDir val="bar"/>
        <c:grouping val="clustered"/>
        <c:varyColors val="0"/>
        <c:ser>
          <c:idx val="0"/>
          <c:order val="0"/>
          <c:tx>
            <c:strRef>
              <c:f>Sheet1!$B$1</c:f>
              <c:strCache>
                <c:ptCount val="1"/>
                <c:pt idx="0">
                  <c:v>LAS</c:v>
                </c:pt>
              </c:strCache>
            </c:strRef>
          </c:tx>
          <c:spPr>
            <a:solidFill>
              <a:srgbClr val="4472C4"/>
            </a:solidFill>
            <a:ln>
              <a:noFill/>
            </a:ln>
            <a:effectLst/>
          </c:spPr>
          <c:invertIfNegative val="0"/>
          <c:dPt>
            <c:idx val="0"/>
            <c:invertIfNegative val="0"/>
            <c:bubble3D val="0"/>
            <c:spPr>
              <a:solidFill>
                <a:srgbClr val="4472C4"/>
              </a:solidFill>
              <a:ln>
                <a:noFill/>
              </a:ln>
              <a:effectLst/>
            </c:spPr>
            <c:extLst>
              <c:ext xmlns:c16="http://schemas.microsoft.com/office/drawing/2014/chart" uri="{C3380CC4-5D6E-409C-BE32-E72D297353CC}">
                <c16:uniqueId val="{00000001-0DFC-4518-8CB4-D82295F1F1C8}"/>
              </c:ext>
            </c:extLst>
          </c:dPt>
          <c:dLbls>
            <c:dLbl>
              <c:idx val="0"/>
              <c:tx>
                <c:rich>
                  <a:bodyPr/>
                  <a:lstStyle/>
                  <a:p>
                    <a:r>
                      <a:rPr lang="en-US"/>
                      <a:t>-89%</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DFC-4518-8CB4-D82295F1F1C8}"/>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Median Change</c:v>
                </c:pt>
              </c:strCache>
            </c:strRef>
          </c:cat>
          <c:val>
            <c:numRef>
              <c:f>Sheet1!$B$2</c:f>
              <c:numCache>
                <c:formatCode>General</c:formatCode>
                <c:ptCount val="1"/>
                <c:pt idx="0">
                  <c:v>-89</c:v>
                </c:pt>
              </c:numCache>
            </c:numRef>
          </c:val>
          <c:extLst>
            <c:ext xmlns:c16="http://schemas.microsoft.com/office/drawing/2014/chart" uri="{C3380CC4-5D6E-409C-BE32-E72D297353CC}">
              <c16:uniqueId val="{00000002-0DFC-4518-8CB4-D82295F1F1C8}"/>
            </c:ext>
          </c:extLst>
        </c:ser>
        <c:ser>
          <c:idx val="1"/>
          <c:order val="1"/>
          <c:tx>
            <c:strRef>
              <c:f>Sheet1!$C$1</c:f>
              <c:strCache>
                <c:ptCount val="1"/>
                <c:pt idx="0">
                  <c:v>Fulv </c:v>
                </c:pt>
              </c:strCache>
            </c:strRef>
          </c:tx>
          <c:spPr>
            <a:solidFill>
              <a:srgbClr val="ED7D31"/>
            </a:solidFill>
            <a:ln>
              <a:noFill/>
            </a:ln>
            <a:effectLst/>
          </c:spPr>
          <c:invertIfNegative val="0"/>
          <c:dLbls>
            <c:dLbl>
              <c:idx val="0"/>
              <c:tx>
                <c:rich>
                  <a:bodyPr/>
                  <a:lstStyle/>
                  <a:p>
                    <a:r>
                      <a:rPr lang="en-US"/>
                      <a:t>+</a:t>
                    </a:r>
                    <a:fld id="{6395ED6D-70E6-4A37-ADC7-6717A15E590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DFC-4518-8CB4-D82295F1F1C8}"/>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Median Change</c:v>
                </c:pt>
              </c:strCache>
            </c:strRef>
          </c:cat>
          <c:val>
            <c:numRef>
              <c:f>Sheet1!$C$2</c:f>
              <c:numCache>
                <c:formatCode>General</c:formatCode>
                <c:ptCount val="1"/>
                <c:pt idx="0">
                  <c:v>82</c:v>
                </c:pt>
              </c:numCache>
            </c:numRef>
          </c:val>
          <c:extLst>
            <c:ext xmlns:c16="http://schemas.microsoft.com/office/drawing/2014/chart" uri="{C3380CC4-5D6E-409C-BE32-E72D297353CC}">
              <c16:uniqueId val="{00000004-0DFC-4518-8CB4-D82295F1F1C8}"/>
            </c:ext>
          </c:extLst>
        </c:ser>
        <c:dLbls>
          <c:dLblPos val="outEnd"/>
          <c:showLegendKey val="0"/>
          <c:showVal val="1"/>
          <c:showCatName val="0"/>
          <c:showSerName val="0"/>
          <c:showPercent val="0"/>
          <c:showBubbleSize val="0"/>
        </c:dLbls>
        <c:gapWidth val="50"/>
        <c:axId val="78561632"/>
        <c:axId val="78552896"/>
      </c:barChart>
      <c:catAx>
        <c:axId val="78561632"/>
        <c:scaling>
          <c:orientation val="minMax"/>
        </c:scaling>
        <c:delete val="1"/>
        <c:axPos val="l"/>
        <c:numFmt formatCode="General" sourceLinked="1"/>
        <c:majorTickMark val="none"/>
        <c:minorTickMark val="none"/>
        <c:tickLblPos val="nextTo"/>
        <c:crossAx val="78552896"/>
        <c:crosses val="autoZero"/>
        <c:auto val="1"/>
        <c:lblAlgn val="ctr"/>
        <c:lblOffset val="100"/>
        <c:noMultiLvlLbl val="0"/>
      </c:catAx>
      <c:valAx>
        <c:axId val="78552896"/>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b="1">
                    <a:solidFill>
                      <a:schemeClr val="tx1"/>
                    </a:solidFill>
                  </a:rPr>
                  <a:t>Median relative MAF change, %</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9525" cap="flat" cmpd="sng" algn="ctr">
            <a:solidFill>
              <a:schemeClr val="accent1">
                <a:shade val="95000"/>
                <a:satMod val="105000"/>
              </a:schemeClr>
            </a:solidFill>
            <a:prstDash val="soli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61632"/>
        <c:crosses val="autoZero"/>
        <c:crossBetween val="between"/>
      </c:valAx>
      <c:spPr>
        <a:noFill/>
        <a:ln>
          <a:noFill/>
        </a:ln>
        <a:effectLst/>
      </c:spPr>
    </c:plotArea>
    <c:legend>
      <c:legendPos val="t"/>
      <c:layout>
        <c:manualLayout>
          <c:xMode val="edge"/>
          <c:yMode val="edge"/>
          <c:x val="3.7812908735152147E-2"/>
          <c:y val="0.16575684873743371"/>
          <c:w val="0.25017269596288605"/>
          <c:h val="0.158017691987376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0.18544</cdr:x>
      <cdr:y>0.64405</cdr:y>
    </cdr:from>
    <cdr:to>
      <cdr:x>0.93142</cdr:x>
      <cdr:y>0.64405</cdr:y>
    </cdr:to>
    <cdr:cxnSp macro="">
      <cdr:nvCxnSpPr>
        <cdr:cNvPr id="3" name="Straight Connector 2">
          <a:extLst xmlns:a="http://schemas.openxmlformats.org/drawingml/2006/main">
            <a:ext uri="{FF2B5EF4-FFF2-40B4-BE49-F238E27FC236}">
              <a16:creationId xmlns:a16="http://schemas.microsoft.com/office/drawing/2014/main" id="{A2F5710C-923D-88F9-D035-61037265D8DB}"/>
            </a:ext>
          </a:extLst>
        </cdr:cNvPr>
        <cdr:cNvCxnSpPr/>
      </cdr:nvCxnSpPr>
      <cdr:spPr>
        <a:xfrm xmlns:a="http://schemas.openxmlformats.org/drawingml/2006/main">
          <a:off x="846340" y="2194736"/>
          <a:ext cx="3404507" cy="0"/>
        </a:xfrm>
        <a:prstGeom xmlns:a="http://schemas.openxmlformats.org/drawingml/2006/main" prst="line">
          <a:avLst/>
        </a:prstGeom>
        <a:ln xmlns:a="http://schemas.openxmlformats.org/drawingml/2006/main" w="12700">
          <a:solidFill>
            <a:srgbClr val="F8A2B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0.18544</cdr:x>
      <cdr:y>0.64405</cdr:y>
    </cdr:from>
    <cdr:to>
      <cdr:x>0.93142</cdr:x>
      <cdr:y>0.64405</cdr:y>
    </cdr:to>
    <cdr:cxnSp macro="">
      <cdr:nvCxnSpPr>
        <cdr:cNvPr id="3" name="Straight Connector 2">
          <a:extLst xmlns:a="http://schemas.openxmlformats.org/drawingml/2006/main">
            <a:ext uri="{FF2B5EF4-FFF2-40B4-BE49-F238E27FC236}">
              <a16:creationId xmlns:a16="http://schemas.microsoft.com/office/drawing/2014/main" id="{A2F5710C-923D-88F9-D035-61037265D8DB}"/>
            </a:ext>
          </a:extLst>
        </cdr:cNvPr>
        <cdr:cNvCxnSpPr/>
      </cdr:nvCxnSpPr>
      <cdr:spPr>
        <a:xfrm xmlns:a="http://schemas.openxmlformats.org/drawingml/2006/main">
          <a:off x="846340" y="2194736"/>
          <a:ext cx="3404507" cy="0"/>
        </a:xfrm>
        <a:prstGeom xmlns:a="http://schemas.openxmlformats.org/drawingml/2006/main" prst="line">
          <a:avLst/>
        </a:prstGeom>
        <a:ln xmlns:a="http://schemas.openxmlformats.org/drawingml/2006/main" w="12700">
          <a:solidFill>
            <a:srgbClr val="F8A2B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598F90-0DCA-43B4-91DD-6373D9AFB883}" type="datetimeFigureOut">
              <a:rPr lang="en-GB" smtClean="0"/>
              <a:t>20/02/2023</a:t>
            </a:fld>
            <a:endParaRPr lang="en-GB"/>
          </a:p>
        </p:txBody>
      </p:sp>
      <p:sp>
        <p:nvSpPr>
          <p:cNvPr id="4" name="Slide Image Placeholder 3"/>
          <p:cNvSpPr>
            <a:spLocks noGrp="1" noRot="1" noChangeAspect="1"/>
          </p:cNvSpPr>
          <p:nvPr>
            <p:ph type="sldImg" idx="2"/>
          </p:nvPr>
        </p:nvSpPr>
        <p:spPr>
          <a:xfrm>
            <a:off x="342900" y="1143000"/>
            <a:ext cx="61722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DBD94-B7A4-4977-AE3A-FC22A56872F3}" type="slidenum">
              <a:rPr lang="en-GB" smtClean="0"/>
              <a:t>‹#›</a:t>
            </a:fld>
            <a:endParaRPr lang="en-GB"/>
          </a:p>
        </p:txBody>
      </p:sp>
    </p:spTree>
    <p:extLst>
      <p:ext uri="{BB962C8B-B14F-4D97-AF65-F5344CB8AC3E}">
        <p14:creationId xmlns:p14="http://schemas.microsoft.com/office/powerpoint/2010/main" val="345955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C0DBD94-B7A4-4977-AE3A-FC22A56872F3}" type="slidenum">
              <a:rPr lang="en-GB" smtClean="0"/>
              <a:t>1</a:t>
            </a:fld>
            <a:endParaRPr lang="en-GB"/>
          </a:p>
        </p:txBody>
      </p:sp>
    </p:spTree>
    <p:extLst>
      <p:ext uri="{BB962C8B-B14F-4D97-AF65-F5344CB8AC3E}">
        <p14:creationId xmlns:p14="http://schemas.microsoft.com/office/powerpoint/2010/main" val="519410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3142616"/>
            <a:ext cx="28803600" cy="6685280"/>
          </a:xfrm>
        </p:spPr>
        <p:txBody>
          <a:bodyPr anchor="b"/>
          <a:lstStyle>
            <a:lvl1pPr algn="ctr">
              <a:defRPr sz="16800"/>
            </a:lvl1pPr>
          </a:lstStyle>
          <a:p>
            <a:r>
              <a:rPr lang="en-US"/>
              <a:t>Click to edit Master title style</a:t>
            </a:r>
            <a:endParaRPr lang="en-US" dirty="0"/>
          </a:p>
        </p:txBody>
      </p:sp>
      <p:sp>
        <p:nvSpPr>
          <p:cNvPr id="3" name="Subtitle 2"/>
          <p:cNvSpPr>
            <a:spLocks noGrp="1"/>
          </p:cNvSpPr>
          <p:nvPr>
            <p:ph type="subTitle" idx="1"/>
          </p:nvPr>
        </p:nvSpPr>
        <p:spPr>
          <a:xfrm>
            <a:off x="4800600" y="10085706"/>
            <a:ext cx="28803600" cy="4636134"/>
          </a:xfrm>
        </p:spPr>
        <p:txBody>
          <a:bodyPr/>
          <a:lstStyle>
            <a:lvl1pPr marL="0" indent="0" algn="ctr">
              <a:buNone/>
              <a:defRPr sz="6720"/>
            </a:lvl1pPr>
            <a:lvl2pPr marL="1280160" indent="0" algn="ctr">
              <a:buNone/>
              <a:defRPr sz="5600"/>
            </a:lvl2pPr>
            <a:lvl3pPr marL="2560320" indent="0" algn="ctr">
              <a:buNone/>
              <a:defRPr sz="5040"/>
            </a:lvl3pPr>
            <a:lvl4pPr marL="3840480" indent="0" algn="ctr">
              <a:buNone/>
              <a:defRPr sz="4480"/>
            </a:lvl4pPr>
            <a:lvl5pPr marL="5120640" indent="0" algn="ctr">
              <a:buNone/>
              <a:defRPr sz="4480"/>
            </a:lvl5pPr>
            <a:lvl6pPr marL="6400800" indent="0" algn="ctr">
              <a:buNone/>
              <a:defRPr sz="4480"/>
            </a:lvl6pPr>
            <a:lvl7pPr marL="7680960" indent="0" algn="ctr">
              <a:buNone/>
              <a:defRPr sz="4480"/>
            </a:lvl7pPr>
            <a:lvl8pPr marL="8961120" indent="0" algn="ctr">
              <a:buNone/>
              <a:defRPr sz="4480"/>
            </a:lvl8pPr>
            <a:lvl9pPr marL="10241280" indent="0" algn="ctr">
              <a:buNone/>
              <a:defRPr sz="44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6FAC86-C5AC-4F39-A034-4BB3D5DDE843}"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2430280231"/>
      </p:ext>
    </p:extLst>
  </p:cSld>
  <p:clrMapOvr>
    <a:masterClrMapping/>
  </p:clrMapOvr>
  <p:extLst>
    <p:ext uri="{DCECCB84-F9BA-43D5-87BE-67443E8EF086}">
      <p15:sldGuideLst xmlns:p15="http://schemas.microsoft.com/office/powerpoint/2012/main">
        <p15:guide id="1" orient="horz" pos="6048" userDrawn="1">
          <p15:clr>
            <a:srgbClr val="FBAE40"/>
          </p15:clr>
        </p15:guide>
        <p15:guide id="2" pos="120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6FAC86-C5AC-4F39-A034-4BB3D5DDE843}"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3300746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5" y="1022350"/>
            <a:ext cx="8281035" cy="1627314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0" y="1022350"/>
            <a:ext cx="24363045" cy="162731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6FAC86-C5AC-4F39-A034-4BB3D5DDE843}"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326163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6FAC86-C5AC-4F39-A034-4BB3D5DDE843}"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2810869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28" y="4787268"/>
            <a:ext cx="33124140" cy="7987664"/>
          </a:xfrm>
        </p:spPr>
        <p:txBody>
          <a:bodyPr anchor="b"/>
          <a:lstStyle>
            <a:lvl1pPr>
              <a:defRPr sz="16800"/>
            </a:lvl1pPr>
          </a:lstStyle>
          <a:p>
            <a:r>
              <a:rPr lang="en-US"/>
              <a:t>Click to edit Master title style</a:t>
            </a:r>
            <a:endParaRPr lang="en-US" dirty="0"/>
          </a:p>
        </p:txBody>
      </p:sp>
      <p:sp>
        <p:nvSpPr>
          <p:cNvPr id="3" name="Text Placeholder 2"/>
          <p:cNvSpPr>
            <a:spLocks noGrp="1"/>
          </p:cNvSpPr>
          <p:nvPr>
            <p:ph type="body" idx="1"/>
          </p:nvPr>
        </p:nvSpPr>
        <p:spPr>
          <a:xfrm>
            <a:off x="2620328" y="12850498"/>
            <a:ext cx="33124140" cy="4200524"/>
          </a:xfrm>
        </p:spPr>
        <p:txBody>
          <a:bodyPr/>
          <a:lstStyle>
            <a:lvl1pPr marL="0" indent="0">
              <a:buNone/>
              <a:defRPr sz="6720">
                <a:solidFill>
                  <a:schemeClr val="tx1">
                    <a:tint val="75000"/>
                  </a:schemeClr>
                </a:solidFill>
              </a:defRPr>
            </a:lvl1pPr>
            <a:lvl2pPr marL="1280160" indent="0">
              <a:buNone/>
              <a:defRPr sz="5600">
                <a:solidFill>
                  <a:schemeClr val="tx1">
                    <a:tint val="75000"/>
                  </a:schemeClr>
                </a:solidFill>
              </a:defRPr>
            </a:lvl2pPr>
            <a:lvl3pPr marL="2560320" indent="0">
              <a:buNone/>
              <a:defRPr sz="5040">
                <a:solidFill>
                  <a:schemeClr val="tx1">
                    <a:tint val="75000"/>
                  </a:schemeClr>
                </a:solidFill>
              </a:defRPr>
            </a:lvl3pPr>
            <a:lvl4pPr marL="3840480" indent="0">
              <a:buNone/>
              <a:defRPr sz="4480">
                <a:solidFill>
                  <a:schemeClr val="tx1">
                    <a:tint val="75000"/>
                  </a:schemeClr>
                </a:solidFill>
              </a:defRPr>
            </a:lvl4pPr>
            <a:lvl5pPr marL="5120640" indent="0">
              <a:buNone/>
              <a:defRPr sz="4480">
                <a:solidFill>
                  <a:schemeClr val="tx1">
                    <a:tint val="75000"/>
                  </a:schemeClr>
                </a:solidFill>
              </a:defRPr>
            </a:lvl5pPr>
            <a:lvl6pPr marL="6400800" indent="0">
              <a:buNone/>
              <a:defRPr sz="4480">
                <a:solidFill>
                  <a:schemeClr val="tx1">
                    <a:tint val="75000"/>
                  </a:schemeClr>
                </a:solidFill>
              </a:defRPr>
            </a:lvl6pPr>
            <a:lvl7pPr marL="7680960" indent="0">
              <a:buNone/>
              <a:defRPr sz="4480">
                <a:solidFill>
                  <a:schemeClr val="tx1">
                    <a:tint val="75000"/>
                  </a:schemeClr>
                </a:solidFill>
              </a:defRPr>
            </a:lvl7pPr>
            <a:lvl8pPr marL="8961120" indent="0">
              <a:buNone/>
              <a:defRPr sz="4480">
                <a:solidFill>
                  <a:schemeClr val="tx1">
                    <a:tint val="75000"/>
                  </a:schemeClr>
                </a:solidFill>
              </a:defRPr>
            </a:lvl8pPr>
            <a:lvl9pPr marL="1024128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6FAC86-C5AC-4F39-A034-4BB3D5DDE843}"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304667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5111750"/>
            <a:ext cx="1632204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5111750"/>
            <a:ext cx="1632204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6FAC86-C5AC-4F39-A034-4BB3D5DDE843}"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170264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022352"/>
            <a:ext cx="33124140" cy="37115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4" y="4707256"/>
            <a:ext cx="16247029" cy="2306954"/>
          </a:xfrm>
        </p:spPr>
        <p:txBody>
          <a:bodyPr anchor="b"/>
          <a:lstStyle>
            <a:lvl1pPr marL="0" indent="0">
              <a:buNone/>
              <a:defRPr sz="6720" b="1"/>
            </a:lvl1pPr>
            <a:lvl2pPr marL="1280160" indent="0">
              <a:buNone/>
              <a:defRPr sz="5600" b="1"/>
            </a:lvl2pPr>
            <a:lvl3pPr marL="2560320" indent="0">
              <a:buNone/>
              <a:defRPr sz="5040" b="1"/>
            </a:lvl3pPr>
            <a:lvl4pPr marL="3840480" indent="0">
              <a:buNone/>
              <a:defRPr sz="4480" b="1"/>
            </a:lvl4pPr>
            <a:lvl5pPr marL="5120640" indent="0">
              <a:buNone/>
              <a:defRPr sz="4480" b="1"/>
            </a:lvl5pPr>
            <a:lvl6pPr marL="6400800" indent="0">
              <a:buNone/>
              <a:defRPr sz="4480" b="1"/>
            </a:lvl6pPr>
            <a:lvl7pPr marL="7680960" indent="0">
              <a:buNone/>
              <a:defRPr sz="4480" b="1"/>
            </a:lvl7pPr>
            <a:lvl8pPr marL="8961120" indent="0">
              <a:buNone/>
              <a:defRPr sz="4480" b="1"/>
            </a:lvl8pPr>
            <a:lvl9pPr marL="10241280" indent="0">
              <a:buNone/>
              <a:defRPr sz="4480" b="1"/>
            </a:lvl9pPr>
          </a:lstStyle>
          <a:p>
            <a:pPr lvl="0"/>
            <a:r>
              <a:rPr lang="en-US"/>
              <a:t>Click to edit Master text styles</a:t>
            </a:r>
          </a:p>
        </p:txBody>
      </p:sp>
      <p:sp>
        <p:nvSpPr>
          <p:cNvPr id="4" name="Content Placeholder 3"/>
          <p:cNvSpPr>
            <a:spLocks noGrp="1"/>
          </p:cNvSpPr>
          <p:nvPr>
            <p:ph sz="half" idx="2"/>
          </p:nvPr>
        </p:nvSpPr>
        <p:spPr>
          <a:xfrm>
            <a:off x="2645334" y="7014210"/>
            <a:ext cx="16247029"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0" y="4707256"/>
            <a:ext cx="16327042" cy="2306954"/>
          </a:xfrm>
        </p:spPr>
        <p:txBody>
          <a:bodyPr anchor="b"/>
          <a:lstStyle>
            <a:lvl1pPr marL="0" indent="0">
              <a:buNone/>
              <a:defRPr sz="6720" b="1"/>
            </a:lvl1pPr>
            <a:lvl2pPr marL="1280160" indent="0">
              <a:buNone/>
              <a:defRPr sz="5600" b="1"/>
            </a:lvl2pPr>
            <a:lvl3pPr marL="2560320" indent="0">
              <a:buNone/>
              <a:defRPr sz="5040" b="1"/>
            </a:lvl3pPr>
            <a:lvl4pPr marL="3840480" indent="0">
              <a:buNone/>
              <a:defRPr sz="4480" b="1"/>
            </a:lvl4pPr>
            <a:lvl5pPr marL="5120640" indent="0">
              <a:buNone/>
              <a:defRPr sz="4480" b="1"/>
            </a:lvl5pPr>
            <a:lvl6pPr marL="6400800" indent="0">
              <a:buNone/>
              <a:defRPr sz="4480" b="1"/>
            </a:lvl6pPr>
            <a:lvl7pPr marL="7680960" indent="0">
              <a:buNone/>
              <a:defRPr sz="4480" b="1"/>
            </a:lvl7pPr>
            <a:lvl8pPr marL="8961120" indent="0">
              <a:buNone/>
              <a:defRPr sz="4480" b="1"/>
            </a:lvl8pPr>
            <a:lvl9pPr marL="10241280" indent="0">
              <a:buNone/>
              <a:defRPr sz="4480" b="1"/>
            </a:lvl9pPr>
          </a:lstStyle>
          <a:p>
            <a:pPr lvl="0"/>
            <a:r>
              <a:rPr lang="en-US"/>
              <a:t>Click to edit Master text styles</a:t>
            </a:r>
          </a:p>
        </p:txBody>
      </p:sp>
      <p:sp>
        <p:nvSpPr>
          <p:cNvPr id="6" name="Content Placeholder 5"/>
          <p:cNvSpPr>
            <a:spLocks noGrp="1"/>
          </p:cNvSpPr>
          <p:nvPr>
            <p:ph sz="quarter" idx="4"/>
          </p:nvPr>
        </p:nvSpPr>
        <p:spPr>
          <a:xfrm>
            <a:off x="19442430" y="7014210"/>
            <a:ext cx="16327042"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6FAC86-C5AC-4F39-A034-4BB3D5DDE843}"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191855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6FAC86-C5AC-4F39-A034-4BB3D5DDE843}"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334386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FAC86-C5AC-4F39-A034-4BB3D5DDE843}"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167369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1280160"/>
            <a:ext cx="12386547" cy="4480560"/>
          </a:xfrm>
        </p:spPr>
        <p:txBody>
          <a:bodyPr anchor="b"/>
          <a:lstStyle>
            <a:lvl1pPr>
              <a:defRPr sz="8960"/>
            </a:lvl1pPr>
          </a:lstStyle>
          <a:p>
            <a:r>
              <a:rPr lang="en-US"/>
              <a:t>Click to edit Master title style</a:t>
            </a:r>
            <a:endParaRPr lang="en-US" dirty="0"/>
          </a:p>
        </p:txBody>
      </p:sp>
      <p:sp>
        <p:nvSpPr>
          <p:cNvPr id="3" name="Content Placeholder 2"/>
          <p:cNvSpPr>
            <a:spLocks noGrp="1"/>
          </p:cNvSpPr>
          <p:nvPr>
            <p:ph idx="1"/>
          </p:nvPr>
        </p:nvSpPr>
        <p:spPr>
          <a:xfrm>
            <a:off x="16327042" y="2764791"/>
            <a:ext cx="19442430" cy="13646150"/>
          </a:xfrm>
        </p:spPr>
        <p:txBody>
          <a:bodyPr/>
          <a:lstStyle>
            <a:lvl1pPr>
              <a:defRPr sz="8960"/>
            </a:lvl1pPr>
            <a:lvl2pPr>
              <a:defRPr sz="7840"/>
            </a:lvl2pPr>
            <a:lvl3pPr>
              <a:defRPr sz="672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4" y="5760720"/>
            <a:ext cx="12386547" cy="10672446"/>
          </a:xfrm>
        </p:spPr>
        <p:txBody>
          <a:bodyPr/>
          <a:lstStyle>
            <a:lvl1pPr marL="0" indent="0">
              <a:buNone/>
              <a:defRPr sz="4480"/>
            </a:lvl1pPr>
            <a:lvl2pPr marL="1280160" indent="0">
              <a:buNone/>
              <a:defRPr sz="3920"/>
            </a:lvl2pPr>
            <a:lvl3pPr marL="2560320" indent="0">
              <a:buNone/>
              <a:defRPr sz="3360"/>
            </a:lvl3pPr>
            <a:lvl4pPr marL="3840480" indent="0">
              <a:buNone/>
              <a:defRPr sz="2800"/>
            </a:lvl4pPr>
            <a:lvl5pPr marL="5120640" indent="0">
              <a:buNone/>
              <a:defRPr sz="2800"/>
            </a:lvl5pPr>
            <a:lvl6pPr marL="6400800" indent="0">
              <a:buNone/>
              <a:defRPr sz="2800"/>
            </a:lvl6pPr>
            <a:lvl7pPr marL="7680960" indent="0">
              <a:buNone/>
              <a:defRPr sz="2800"/>
            </a:lvl7pPr>
            <a:lvl8pPr marL="8961120" indent="0">
              <a:buNone/>
              <a:defRPr sz="2800"/>
            </a:lvl8pPr>
            <a:lvl9pPr marL="10241280"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D16FAC86-C5AC-4F39-A034-4BB3D5DDE843}"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293820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4" y="1280160"/>
            <a:ext cx="12386547" cy="4480560"/>
          </a:xfrm>
        </p:spPr>
        <p:txBody>
          <a:bodyPr anchor="b"/>
          <a:lstStyle>
            <a:lvl1pPr>
              <a:defRPr sz="89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2764791"/>
            <a:ext cx="19442430" cy="13646150"/>
          </a:xfrm>
        </p:spPr>
        <p:txBody>
          <a:bodyPr anchor="t"/>
          <a:lstStyle>
            <a:lvl1pPr marL="0" indent="0">
              <a:buNone/>
              <a:defRPr sz="8960"/>
            </a:lvl1pPr>
            <a:lvl2pPr marL="1280160" indent="0">
              <a:buNone/>
              <a:defRPr sz="7840"/>
            </a:lvl2pPr>
            <a:lvl3pPr marL="2560320" indent="0">
              <a:buNone/>
              <a:defRPr sz="6720"/>
            </a:lvl3pPr>
            <a:lvl4pPr marL="3840480" indent="0">
              <a:buNone/>
              <a:defRPr sz="5600"/>
            </a:lvl4pPr>
            <a:lvl5pPr marL="5120640" indent="0">
              <a:buNone/>
              <a:defRPr sz="5600"/>
            </a:lvl5pPr>
            <a:lvl6pPr marL="6400800" indent="0">
              <a:buNone/>
              <a:defRPr sz="5600"/>
            </a:lvl6pPr>
            <a:lvl7pPr marL="7680960" indent="0">
              <a:buNone/>
              <a:defRPr sz="5600"/>
            </a:lvl7pPr>
            <a:lvl8pPr marL="8961120" indent="0">
              <a:buNone/>
              <a:defRPr sz="5600"/>
            </a:lvl8pPr>
            <a:lvl9pPr marL="10241280" indent="0">
              <a:buNone/>
              <a:defRPr sz="5600"/>
            </a:lvl9pPr>
          </a:lstStyle>
          <a:p>
            <a:r>
              <a:rPr lang="en-US"/>
              <a:t>Click icon to add picture</a:t>
            </a:r>
            <a:endParaRPr lang="en-US" dirty="0"/>
          </a:p>
        </p:txBody>
      </p:sp>
      <p:sp>
        <p:nvSpPr>
          <p:cNvPr id="4" name="Text Placeholder 3"/>
          <p:cNvSpPr>
            <a:spLocks noGrp="1"/>
          </p:cNvSpPr>
          <p:nvPr>
            <p:ph type="body" sz="half" idx="2"/>
          </p:nvPr>
        </p:nvSpPr>
        <p:spPr>
          <a:xfrm>
            <a:off x="2645334" y="5760720"/>
            <a:ext cx="12386547" cy="10672446"/>
          </a:xfrm>
        </p:spPr>
        <p:txBody>
          <a:bodyPr/>
          <a:lstStyle>
            <a:lvl1pPr marL="0" indent="0">
              <a:buNone/>
              <a:defRPr sz="4480"/>
            </a:lvl1pPr>
            <a:lvl2pPr marL="1280160" indent="0">
              <a:buNone/>
              <a:defRPr sz="3920"/>
            </a:lvl2pPr>
            <a:lvl3pPr marL="2560320" indent="0">
              <a:buNone/>
              <a:defRPr sz="3360"/>
            </a:lvl3pPr>
            <a:lvl4pPr marL="3840480" indent="0">
              <a:buNone/>
              <a:defRPr sz="2800"/>
            </a:lvl4pPr>
            <a:lvl5pPr marL="5120640" indent="0">
              <a:buNone/>
              <a:defRPr sz="2800"/>
            </a:lvl5pPr>
            <a:lvl6pPr marL="6400800" indent="0">
              <a:buNone/>
              <a:defRPr sz="2800"/>
            </a:lvl6pPr>
            <a:lvl7pPr marL="7680960" indent="0">
              <a:buNone/>
              <a:defRPr sz="2800"/>
            </a:lvl7pPr>
            <a:lvl8pPr marL="8961120" indent="0">
              <a:buNone/>
              <a:defRPr sz="2800"/>
            </a:lvl8pPr>
            <a:lvl9pPr marL="10241280"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D16FAC86-C5AC-4F39-A034-4BB3D5DDE843}"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15AC4-A803-4824-A1A6-6E6B0FB59A79}" type="slidenum">
              <a:rPr lang="en-US" smtClean="0"/>
              <a:t>‹#›</a:t>
            </a:fld>
            <a:endParaRPr lang="en-US"/>
          </a:p>
        </p:txBody>
      </p:sp>
    </p:spTree>
    <p:extLst>
      <p:ext uri="{BB962C8B-B14F-4D97-AF65-F5344CB8AC3E}">
        <p14:creationId xmlns:p14="http://schemas.microsoft.com/office/powerpoint/2010/main" val="425003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022352"/>
            <a:ext cx="33124140" cy="37115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5111750"/>
            <a:ext cx="33124140" cy="121837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17797781"/>
            <a:ext cx="8641080" cy="1022350"/>
          </a:xfrm>
          <a:prstGeom prst="rect">
            <a:avLst/>
          </a:prstGeom>
        </p:spPr>
        <p:txBody>
          <a:bodyPr vert="horz" lIns="91440" tIns="45720" rIns="91440" bIns="45720" rtlCol="0" anchor="ctr"/>
          <a:lstStyle>
            <a:lvl1pPr algn="l">
              <a:defRPr sz="3360">
                <a:solidFill>
                  <a:schemeClr val="tx1">
                    <a:tint val="75000"/>
                  </a:schemeClr>
                </a:solidFill>
              </a:defRPr>
            </a:lvl1pPr>
          </a:lstStyle>
          <a:p>
            <a:fld id="{D16FAC86-C5AC-4F39-A034-4BB3D5DDE843}" type="datetimeFigureOut">
              <a:rPr lang="en-US" smtClean="0"/>
              <a:t>2/20/2023</a:t>
            </a:fld>
            <a:endParaRPr lang="en-US"/>
          </a:p>
        </p:txBody>
      </p:sp>
      <p:sp>
        <p:nvSpPr>
          <p:cNvPr id="5" name="Footer Placeholder 4"/>
          <p:cNvSpPr>
            <a:spLocks noGrp="1"/>
          </p:cNvSpPr>
          <p:nvPr>
            <p:ph type="ftr" sz="quarter" idx="3"/>
          </p:nvPr>
        </p:nvSpPr>
        <p:spPr>
          <a:xfrm>
            <a:off x="12721590" y="17797781"/>
            <a:ext cx="12961620" cy="1022350"/>
          </a:xfrm>
          <a:prstGeom prst="rect">
            <a:avLst/>
          </a:prstGeom>
        </p:spPr>
        <p:txBody>
          <a:bodyPr vert="horz" lIns="91440" tIns="45720" rIns="91440" bIns="45720" rtlCol="0" anchor="ctr"/>
          <a:lstStyle>
            <a:lvl1pPr algn="ctr">
              <a:defRPr sz="33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17797781"/>
            <a:ext cx="8641080" cy="1022350"/>
          </a:xfrm>
          <a:prstGeom prst="rect">
            <a:avLst/>
          </a:prstGeom>
        </p:spPr>
        <p:txBody>
          <a:bodyPr vert="horz" lIns="91440" tIns="45720" rIns="91440" bIns="45720" rtlCol="0" anchor="ctr"/>
          <a:lstStyle>
            <a:lvl1pPr algn="r">
              <a:defRPr sz="3360">
                <a:solidFill>
                  <a:schemeClr val="tx1">
                    <a:tint val="75000"/>
                  </a:schemeClr>
                </a:solidFill>
              </a:defRPr>
            </a:lvl1pPr>
          </a:lstStyle>
          <a:p>
            <a:fld id="{3E915AC4-A803-4824-A1A6-6E6B0FB59A79}" type="slidenum">
              <a:rPr lang="en-US" smtClean="0"/>
              <a:t>‹#›</a:t>
            </a:fld>
            <a:endParaRPr lang="en-US"/>
          </a:p>
        </p:txBody>
      </p:sp>
      <p:sp>
        <p:nvSpPr>
          <p:cNvPr id="7" name="Rectangle 6">
            <a:extLst>
              <a:ext uri="{FF2B5EF4-FFF2-40B4-BE49-F238E27FC236}">
                <a16:creationId xmlns:a16="http://schemas.microsoft.com/office/drawing/2014/main" id="{1FE2C45A-1156-10F1-6A53-BF92D034ED1C}"/>
              </a:ext>
            </a:extLst>
          </p:cNvPr>
          <p:cNvSpPr/>
          <p:nvPr userDrawn="1"/>
        </p:nvSpPr>
        <p:spPr>
          <a:xfrm>
            <a:off x="32011188" y="4229523"/>
            <a:ext cx="6400800" cy="1497287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925"/>
          </a:p>
        </p:txBody>
      </p:sp>
      <p:sp>
        <p:nvSpPr>
          <p:cNvPr id="8" name="Rectangle 7">
            <a:extLst>
              <a:ext uri="{FF2B5EF4-FFF2-40B4-BE49-F238E27FC236}">
                <a16:creationId xmlns:a16="http://schemas.microsoft.com/office/drawing/2014/main" id="{C095C5AD-C574-37CC-9729-47A58E7D1767}"/>
              </a:ext>
            </a:extLst>
          </p:cNvPr>
          <p:cNvSpPr/>
          <p:nvPr userDrawn="1"/>
        </p:nvSpPr>
        <p:spPr>
          <a:xfrm>
            <a:off x="0" y="5"/>
            <a:ext cx="38404800" cy="88669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925"/>
          </a:p>
        </p:txBody>
      </p:sp>
      <p:sp>
        <p:nvSpPr>
          <p:cNvPr id="9" name="Rectangle 8">
            <a:extLst>
              <a:ext uri="{FF2B5EF4-FFF2-40B4-BE49-F238E27FC236}">
                <a16:creationId xmlns:a16="http://schemas.microsoft.com/office/drawing/2014/main" id="{0E8A64EF-F3F0-82F7-174E-86D4D216081E}"/>
              </a:ext>
            </a:extLst>
          </p:cNvPr>
          <p:cNvSpPr/>
          <p:nvPr userDrawn="1"/>
        </p:nvSpPr>
        <p:spPr>
          <a:xfrm>
            <a:off x="-2190" y="4229523"/>
            <a:ext cx="38404800" cy="11083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9592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60320" rtl="0" eaLnBrk="1" latinLnBrk="0" hangingPunct="1">
        <a:lnSpc>
          <a:spcPct val="90000"/>
        </a:lnSpc>
        <a:spcBef>
          <a:spcPct val="0"/>
        </a:spcBef>
        <a:buNone/>
        <a:defRPr sz="12320" kern="1200">
          <a:solidFill>
            <a:schemeClr val="tx1"/>
          </a:solidFill>
          <a:latin typeface="+mj-lt"/>
          <a:ea typeface="+mj-ea"/>
          <a:cs typeface="+mj-cs"/>
        </a:defRPr>
      </a:lvl1pPr>
    </p:titleStyle>
    <p:bodyStyle>
      <a:lvl1pPr marL="640080" indent="-640080" algn="l" defTabSz="2560320" rtl="0" eaLnBrk="1" latinLnBrk="0" hangingPunct="1">
        <a:lnSpc>
          <a:spcPct val="90000"/>
        </a:lnSpc>
        <a:spcBef>
          <a:spcPts val="2800"/>
        </a:spcBef>
        <a:buFont typeface="Arial" panose="020B0604020202020204" pitchFamily="34" charset="0"/>
        <a:buChar char="•"/>
        <a:defRPr sz="7840" kern="1200">
          <a:solidFill>
            <a:schemeClr val="tx1"/>
          </a:solidFill>
          <a:latin typeface="+mn-lt"/>
          <a:ea typeface="+mn-ea"/>
          <a:cs typeface="+mn-cs"/>
        </a:defRPr>
      </a:lvl1pPr>
      <a:lvl2pPr marL="1920240" indent="-640080" algn="l" defTabSz="2560320" rtl="0" eaLnBrk="1" latinLnBrk="0" hangingPunct="1">
        <a:lnSpc>
          <a:spcPct val="90000"/>
        </a:lnSpc>
        <a:spcBef>
          <a:spcPts val="1400"/>
        </a:spcBef>
        <a:buFont typeface="Arial" panose="020B0604020202020204" pitchFamily="34" charset="0"/>
        <a:buChar char="•"/>
        <a:defRPr sz="6720" kern="1200">
          <a:solidFill>
            <a:schemeClr val="tx1"/>
          </a:solidFill>
          <a:latin typeface="+mn-lt"/>
          <a:ea typeface="+mn-ea"/>
          <a:cs typeface="+mn-cs"/>
        </a:defRPr>
      </a:lvl2pPr>
      <a:lvl3pPr marL="3200400" indent="-640080" algn="l" defTabSz="2560320" rtl="0" eaLnBrk="1" latinLnBrk="0" hangingPunct="1">
        <a:lnSpc>
          <a:spcPct val="90000"/>
        </a:lnSpc>
        <a:spcBef>
          <a:spcPts val="1400"/>
        </a:spcBef>
        <a:buFont typeface="Arial" panose="020B0604020202020204" pitchFamily="34" charset="0"/>
        <a:buChar char="•"/>
        <a:defRPr sz="5600" kern="1200">
          <a:solidFill>
            <a:schemeClr val="tx1"/>
          </a:solidFill>
          <a:latin typeface="+mn-lt"/>
          <a:ea typeface="+mn-ea"/>
          <a:cs typeface="+mn-cs"/>
        </a:defRPr>
      </a:lvl3pPr>
      <a:lvl4pPr marL="44805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4pPr>
      <a:lvl5pPr marL="576072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5pPr>
      <a:lvl6pPr marL="704088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6pPr>
      <a:lvl7pPr marL="832104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7pPr>
      <a:lvl8pPr marL="960120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8pPr>
      <a:lvl9pPr marL="108813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9pPr>
    </p:bodyStyle>
    <p:otherStyle>
      <a:defPPr>
        <a:defRPr lang="en-US"/>
      </a:defPPr>
      <a:lvl1pPr marL="0" algn="l" defTabSz="2560320" rtl="0" eaLnBrk="1" latinLnBrk="0" hangingPunct="1">
        <a:defRPr sz="5040" kern="1200">
          <a:solidFill>
            <a:schemeClr val="tx1"/>
          </a:solidFill>
          <a:latin typeface="+mn-lt"/>
          <a:ea typeface="+mn-ea"/>
          <a:cs typeface="+mn-cs"/>
        </a:defRPr>
      </a:lvl1pPr>
      <a:lvl2pPr marL="1280160" algn="l" defTabSz="2560320" rtl="0" eaLnBrk="1" latinLnBrk="0" hangingPunct="1">
        <a:defRPr sz="5040" kern="1200">
          <a:solidFill>
            <a:schemeClr val="tx1"/>
          </a:solidFill>
          <a:latin typeface="+mn-lt"/>
          <a:ea typeface="+mn-ea"/>
          <a:cs typeface="+mn-cs"/>
        </a:defRPr>
      </a:lvl2pPr>
      <a:lvl3pPr marL="2560320" algn="l" defTabSz="2560320" rtl="0" eaLnBrk="1" latinLnBrk="0" hangingPunct="1">
        <a:defRPr sz="5040" kern="1200">
          <a:solidFill>
            <a:schemeClr val="tx1"/>
          </a:solidFill>
          <a:latin typeface="+mn-lt"/>
          <a:ea typeface="+mn-ea"/>
          <a:cs typeface="+mn-cs"/>
        </a:defRPr>
      </a:lvl3pPr>
      <a:lvl4pPr marL="3840480" algn="l" defTabSz="2560320" rtl="0" eaLnBrk="1" latinLnBrk="0" hangingPunct="1">
        <a:defRPr sz="5040" kern="1200">
          <a:solidFill>
            <a:schemeClr val="tx1"/>
          </a:solidFill>
          <a:latin typeface="+mn-lt"/>
          <a:ea typeface="+mn-ea"/>
          <a:cs typeface="+mn-cs"/>
        </a:defRPr>
      </a:lvl4pPr>
      <a:lvl5pPr marL="5120640" algn="l" defTabSz="2560320" rtl="0" eaLnBrk="1" latinLnBrk="0" hangingPunct="1">
        <a:defRPr sz="5040" kern="1200">
          <a:solidFill>
            <a:schemeClr val="tx1"/>
          </a:solidFill>
          <a:latin typeface="+mn-lt"/>
          <a:ea typeface="+mn-ea"/>
          <a:cs typeface="+mn-cs"/>
        </a:defRPr>
      </a:lvl5pPr>
      <a:lvl6pPr marL="6400800" algn="l" defTabSz="2560320" rtl="0" eaLnBrk="1" latinLnBrk="0" hangingPunct="1">
        <a:defRPr sz="5040" kern="1200">
          <a:solidFill>
            <a:schemeClr val="tx1"/>
          </a:solidFill>
          <a:latin typeface="+mn-lt"/>
          <a:ea typeface="+mn-ea"/>
          <a:cs typeface="+mn-cs"/>
        </a:defRPr>
      </a:lvl6pPr>
      <a:lvl7pPr marL="7680960" algn="l" defTabSz="2560320" rtl="0" eaLnBrk="1" latinLnBrk="0" hangingPunct="1">
        <a:defRPr sz="5040" kern="1200">
          <a:solidFill>
            <a:schemeClr val="tx1"/>
          </a:solidFill>
          <a:latin typeface="+mn-lt"/>
          <a:ea typeface="+mn-ea"/>
          <a:cs typeface="+mn-cs"/>
        </a:defRPr>
      </a:lvl7pPr>
      <a:lvl8pPr marL="8961120" algn="l" defTabSz="2560320" rtl="0" eaLnBrk="1" latinLnBrk="0" hangingPunct="1">
        <a:defRPr sz="5040" kern="1200">
          <a:solidFill>
            <a:schemeClr val="tx1"/>
          </a:solidFill>
          <a:latin typeface="+mn-lt"/>
          <a:ea typeface="+mn-ea"/>
          <a:cs typeface="+mn-cs"/>
        </a:defRPr>
      </a:lvl8pPr>
      <a:lvl9pPr marL="10241280" algn="l" defTabSz="2560320" rtl="0" eaLnBrk="1" latinLnBrk="0" hangingPunct="1">
        <a:defRPr sz="50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48" userDrawn="1">
          <p15:clr>
            <a:srgbClr val="F26B43"/>
          </p15:clr>
        </p15:guide>
        <p15:guide id="2" pos="1209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chart" Target="../charts/chart3.xml"/><Relationship Id="rId10" Type="http://schemas.openxmlformats.org/officeDocument/2006/relationships/image" Target="../media/image3.png"/><Relationship Id="rId4" Type="http://schemas.openxmlformats.org/officeDocument/2006/relationships/chart" Target="../charts/chart2.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 name="Chart 93">
            <a:extLst>
              <a:ext uri="{FF2B5EF4-FFF2-40B4-BE49-F238E27FC236}">
                <a16:creationId xmlns:a16="http://schemas.microsoft.com/office/drawing/2014/main" id="{3267A2A8-B6C2-82E2-B320-2FE272068C8D}"/>
              </a:ext>
            </a:extLst>
          </p:cNvPr>
          <p:cNvGraphicFramePr/>
          <p:nvPr>
            <p:extLst>
              <p:ext uri="{D42A27DB-BD31-4B8C-83A1-F6EECF244321}">
                <p14:modId xmlns:p14="http://schemas.microsoft.com/office/powerpoint/2010/main" val="1628291862"/>
              </p:ext>
            </p:extLst>
          </p:nvPr>
        </p:nvGraphicFramePr>
        <p:xfrm>
          <a:off x="23920904" y="6683134"/>
          <a:ext cx="7037768" cy="40961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a:extLst>
              <a:ext uri="{FF2B5EF4-FFF2-40B4-BE49-F238E27FC236}">
                <a16:creationId xmlns:a16="http://schemas.microsoft.com/office/drawing/2014/main" id="{B72ABB18-CAE3-62E9-7D35-9913EC1F233F}"/>
              </a:ext>
            </a:extLst>
          </p:cNvPr>
          <p:cNvGraphicFramePr/>
          <p:nvPr>
            <p:extLst>
              <p:ext uri="{D42A27DB-BD31-4B8C-83A1-F6EECF244321}">
                <p14:modId xmlns:p14="http://schemas.microsoft.com/office/powerpoint/2010/main" val="2732806106"/>
              </p:ext>
            </p:extLst>
          </p:nvPr>
        </p:nvGraphicFramePr>
        <p:xfrm>
          <a:off x="15915856" y="6692455"/>
          <a:ext cx="7050628" cy="408766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CB92C56-A4F5-2744-1088-D420BE81031B}"/>
              </a:ext>
            </a:extLst>
          </p:cNvPr>
          <p:cNvSpPr txBox="1"/>
          <p:nvPr/>
        </p:nvSpPr>
        <p:spPr>
          <a:xfrm>
            <a:off x="6068252" y="1001028"/>
            <a:ext cx="31645829" cy="3218830"/>
          </a:xfrm>
          <a:prstGeom prst="rect">
            <a:avLst/>
          </a:prstGeom>
          <a:noFill/>
        </p:spPr>
        <p:txBody>
          <a:bodyPr wrap="square" rtlCol="0">
            <a:spAutoFit/>
          </a:bodyPr>
          <a:lstStyle/>
          <a:p>
            <a:pPr marL="0" marR="0">
              <a:spcBef>
                <a:spcPts val="0"/>
              </a:spcBef>
              <a:spcAft>
                <a:spcPts val="800"/>
              </a:spcAft>
            </a:pPr>
            <a:r>
              <a:rPr lang="en-US" sz="4400" b="1" dirty="0">
                <a:solidFill>
                  <a:srgbClr val="2493D1"/>
                </a:solidFill>
                <a:effectLst/>
                <a:latin typeface="Arial" panose="020B0604020202020204" pitchFamily="34" charset="0"/>
                <a:ea typeface="Arial" panose="020B0604020202020204" pitchFamily="34" charset="0"/>
                <a:cs typeface="Arial" panose="020B0604020202020204" pitchFamily="34" charset="0"/>
              </a:rPr>
              <a:t>Open-label, randomized study of lasofoxifene (LAS) vs fulvestrant (Fulv) for women with locally advanced/metastatic ER+/HER2- breast cancer (mBC), an estrogen receptor 1 (ESR1) mutation, and disease progression on aromatase (AI) and cyclin-dependent kinase 4/6 (CDK4/6i) inhibitors </a:t>
            </a:r>
          </a:p>
          <a:p>
            <a:pPr>
              <a:spcAft>
                <a:spcPts val="300"/>
              </a:spcAft>
            </a:pPr>
            <a:r>
              <a:rPr lang="en-US" sz="2600" u="sng"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Paul V. Plourde</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1</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Matthew P. Goetz,</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2</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Daniel G. Stover,</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3</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Nusayba A. Bagegni,</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4</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Gregory Vidal,</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5</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Adam Brufsky,</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6</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Hope S. Rugo,</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7</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David J. Portman,</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1</a:t>
            </a:r>
            <a:r>
              <a:rPr lang="en-US"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and Einav Nili Gal-Yam</a:t>
            </a:r>
            <a:r>
              <a:rPr lang="en-US" sz="2600" baseline="300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8 </a:t>
            </a:r>
          </a:p>
          <a:p>
            <a:pPr>
              <a:spcAft>
                <a:spcPts val="300"/>
              </a:spcAft>
            </a:pPr>
            <a:r>
              <a:rPr lang="en-US" baseline="30000" dirty="0">
                <a:latin typeface="Arial" panose="020B0604020202020204" pitchFamily="34" charset="0"/>
                <a:ea typeface="Calibri" panose="020F0502020204030204" pitchFamily="34" charset="0"/>
                <a:cs typeface="Arial" panose="020B0604020202020204" pitchFamily="34" charset="0"/>
              </a:rPr>
              <a:t>1</a:t>
            </a:r>
            <a:r>
              <a:rPr lang="en-US" dirty="0">
                <a:effectLst/>
                <a:latin typeface="Arial" panose="020B0604020202020204" pitchFamily="34" charset="0"/>
                <a:ea typeface="Calibri" panose="020F0502020204030204" pitchFamily="34" charset="0"/>
                <a:cs typeface="Arial" panose="020B0604020202020204" pitchFamily="34" charset="0"/>
              </a:rPr>
              <a:t>Sermonix Pharmaceuticals, Columbus, OH; </a:t>
            </a:r>
            <a:r>
              <a:rPr lang="en-US" baseline="30000" dirty="0">
                <a:latin typeface="Arial" panose="020B0604020202020204" pitchFamily="34" charset="0"/>
                <a:ea typeface="Calibri" panose="020F0502020204030204" pitchFamily="34" charset="0"/>
                <a:cs typeface="Arial" panose="020B0604020202020204" pitchFamily="34" charset="0"/>
              </a:rPr>
              <a:t>2</a:t>
            </a:r>
            <a:r>
              <a:rPr lang="en-US" dirty="0">
                <a:effectLst/>
                <a:latin typeface="Arial" panose="020B0604020202020204" pitchFamily="34" charset="0"/>
                <a:ea typeface="Calibri" panose="020F0502020204030204" pitchFamily="34" charset="0"/>
                <a:cs typeface="Arial" panose="020B0604020202020204" pitchFamily="34" charset="0"/>
              </a:rPr>
              <a:t>Mayo Clinic, Rochester, MN; </a:t>
            </a:r>
            <a:r>
              <a:rPr lang="en-US" baseline="30000" dirty="0">
                <a:effectLst/>
                <a:latin typeface="Arial" panose="020B0604020202020204" pitchFamily="34" charset="0"/>
                <a:ea typeface="Calibri" panose="020F0502020204030204" pitchFamily="34" charset="0"/>
                <a:cs typeface="Arial" panose="020B0604020202020204" pitchFamily="34" charset="0"/>
              </a:rPr>
              <a:t>3</a:t>
            </a:r>
            <a:r>
              <a:rPr lang="en-US" dirty="0">
                <a:effectLst/>
                <a:latin typeface="Arial" panose="020B0604020202020204" pitchFamily="34" charset="0"/>
                <a:ea typeface="Calibri" panose="020F0502020204030204" pitchFamily="34" charset="0"/>
                <a:cs typeface="Arial" panose="020B0604020202020204" pitchFamily="34" charset="0"/>
              </a:rPr>
              <a:t>Ohio State University, Columbus, OH; </a:t>
            </a:r>
            <a:r>
              <a:rPr lang="en-US" baseline="30000" dirty="0">
                <a:effectLst/>
                <a:latin typeface="Arial" panose="020B0604020202020204" pitchFamily="34" charset="0"/>
                <a:ea typeface="Calibri" panose="020F0502020204030204" pitchFamily="34" charset="0"/>
                <a:cs typeface="Arial" panose="020B0604020202020204" pitchFamily="34" charset="0"/>
              </a:rPr>
              <a:t>4</a:t>
            </a:r>
            <a:r>
              <a:rPr lang="en-US" dirty="0">
                <a:effectLst/>
                <a:latin typeface="Arial" panose="020B0604020202020204" pitchFamily="34" charset="0"/>
                <a:ea typeface="Calibri" panose="020F0502020204030204" pitchFamily="34" charset="0"/>
                <a:cs typeface="Arial" panose="020B0604020202020204" pitchFamily="34" charset="0"/>
              </a:rPr>
              <a:t>Washington University in St. Louis School of Medicine, St. Louis, MO; </a:t>
            </a:r>
            <a:r>
              <a:rPr lang="en-US" baseline="30000" dirty="0">
                <a:effectLst/>
                <a:latin typeface="Arial" panose="020B0604020202020204" pitchFamily="34" charset="0"/>
                <a:ea typeface="Calibri" panose="020F0502020204030204" pitchFamily="34" charset="0"/>
                <a:cs typeface="Arial" panose="020B0604020202020204" pitchFamily="34" charset="0"/>
              </a:rPr>
              <a:t>5</a:t>
            </a:r>
            <a:r>
              <a:rPr lang="en-US" dirty="0">
                <a:effectLst/>
                <a:latin typeface="Arial" panose="020B0604020202020204" pitchFamily="34" charset="0"/>
                <a:ea typeface="Calibri" panose="020F0502020204030204" pitchFamily="34" charset="0"/>
                <a:cs typeface="Arial" panose="020B0604020202020204" pitchFamily="34" charset="0"/>
              </a:rPr>
              <a:t>The West Cancer Center and Research Institute, Germantown, TN; </a:t>
            </a:r>
            <a:r>
              <a:rPr lang="en-US" baseline="30000" dirty="0">
                <a:effectLst/>
                <a:latin typeface="Arial" panose="020B0604020202020204" pitchFamily="34" charset="0"/>
                <a:ea typeface="Calibri" panose="020F0502020204030204" pitchFamily="34" charset="0"/>
                <a:cs typeface="Arial" panose="020B0604020202020204" pitchFamily="34" charset="0"/>
              </a:rPr>
              <a:t>6</a:t>
            </a:r>
            <a:r>
              <a:rPr lang="en-US" dirty="0">
                <a:effectLst/>
                <a:latin typeface="Arial" panose="020B0604020202020204" pitchFamily="34" charset="0"/>
                <a:ea typeface="Calibri" panose="020F0502020204030204" pitchFamily="34" charset="0"/>
                <a:cs typeface="Arial" panose="020B0604020202020204" pitchFamily="34" charset="0"/>
              </a:rPr>
              <a:t>UPMC-Magee Women’s Hospital, Pittsburgh, PA; </a:t>
            </a:r>
            <a:r>
              <a:rPr lang="en-US" baseline="30000" dirty="0">
                <a:effectLst/>
                <a:latin typeface="Arial" panose="020B0604020202020204" pitchFamily="34" charset="0"/>
                <a:ea typeface="Calibri" panose="020F0502020204030204" pitchFamily="34" charset="0"/>
                <a:cs typeface="Arial" panose="020B0604020202020204" pitchFamily="34" charset="0"/>
              </a:rPr>
              <a:t>7</a:t>
            </a:r>
            <a:r>
              <a:rPr lang="en-US" dirty="0">
                <a:effectLst/>
                <a:latin typeface="Arial" panose="020B0604020202020204" pitchFamily="34" charset="0"/>
                <a:ea typeface="Calibri" panose="020F0502020204030204" pitchFamily="34" charset="0"/>
                <a:cs typeface="Arial" panose="020B0604020202020204" pitchFamily="34" charset="0"/>
              </a:rPr>
              <a:t>University of California San Francisco, CA; </a:t>
            </a:r>
            <a:r>
              <a:rPr lang="en-US" baseline="30000" dirty="0">
                <a:effectLst/>
                <a:latin typeface="Arial" panose="020B0604020202020204" pitchFamily="34" charset="0"/>
                <a:ea typeface="Calibri" panose="020F0502020204030204" pitchFamily="34" charset="0"/>
                <a:cs typeface="Arial" panose="020B0604020202020204" pitchFamily="34" charset="0"/>
              </a:rPr>
              <a:t>8</a:t>
            </a:r>
            <a:r>
              <a:rPr lang="en-US" dirty="0">
                <a:effectLst/>
                <a:latin typeface="Arial" panose="020B0604020202020204" pitchFamily="34" charset="0"/>
                <a:ea typeface="Calibri" panose="020F0502020204030204" pitchFamily="34" charset="0"/>
                <a:cs typeface="Arial" panose="020B0604020202020204" pitchFamily="34" charset="0"/>
              </a:rPr>
              <a:t>Breast Oncology Institute Sheba Medical Center, Tel-Hashomer Ramat Gan, Israel</a:t>
            </a:r>
            <a:endParaRPr lang="en-US" sz="2600" baseline="30000" dirty="0">
              <a:solidFill>
                <a:schemeClr val="accent1">
                  <a:lumMod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F223E49-CC39-264A-7E79-07EF1FB071CF}"/>
              </a:ext>
            </a:extLst>
          </p:cNvPr>
          <p:cNvSpPr txBox="1"/>
          <p:nvPr/>
        </p:nvSpPr>
        <p:spPr>
          <a:xfrm>
            <a:off x="402553" y="4580255"/>
            <a:ext cx="5220856" cy="52322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Introduction</a:t>
            </a:r>
            <a:endParaRPr lang="en-GB" sz="2800" b="1" dirty="0">
              <a:solidFill>
                <a:schemeClr val="accent1">
                  <a:lumMod val="50000"/>
                </a:schemeClr>
              </a:solidFill>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978F4A68-99B0-81F6-5BFC-F8E4E06A8DFE}"/>
              </a:ext>
            </a:extLst>
          </p:cNvPr>
          <p:cNvCxnSpPr>
            <a:cxnSpLocks/>
          </p:cNvCxnSpPr>
          <p:nvPr/>
        </p:nvCxnSpPr>
        <p:spPr>
          <a:xfrm>
            <a:off x="394594" y="5047491"/>
            <a:ext cx="7040880" cy="0"/>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EBB39EE-31D2-ACFD-D4A1-096A425C4FC3}"/>
              </a:ext>
            </a:extLst>
          </p:cNvPr>
          <p:cNvSpPr txBox="1"/>
          <p:nvPr/>
        </p:nvSpPr>
        <p:spPr>
          <a:xfrm>
            <a:off x="405412" y="5148358"/>
            <a:ext cx="7040879" cy="595547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Acquired </a:t>
            </a:r>
            <a:r>
              <a:rPr kumimoji="0" lang="en-US"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ESR1</a:t>
            </a: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 mutations result in endocrine resistance, metastases, and poor prognosis in ER+/HER2- metastatic breast cancer (mBC) patients (pts)</a:t>
            </a:r>
            <a:r>
              <a:rPr kumimoji="0" lang="en-US" b="0" i="0" u="none" strike="noStrike" kern="0" cap="none" spc="0" normalizeH="0" baseline="30000" noProof="0" dirty="0">
                <a:ln>
                  <a:noFill/>
                </a:ln>
                <a:effectLst/>
                <a:uLnTx/>
                <a:uFillTx/>
                <a:latin typeface="Arial" panose="020B0604020202020204" pitchFamily="34" charset="0"/>
                <a:cs typeface="Arial" panose="020B0604020202020204" pitchFamily="34" charset="0"/>
                <a:sym typeface="Arial Narrow"/>
              </a:rPr>
              <a:t>1-4</a:t>
            </a:r>
          </a:p>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Selective estrogen receptor degraders, including fulvestrant (Fulv), exhibit limited efficacy in this population</a:t>
            </a:r>
          </a:p>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Lasofoxifene (LAS), a novel endocrine agent and next-generation oral selective estrogen receptor modulator (SERM), was more effective than Fulv in preclinical models at inhibiting tumor growth and reducing metastases, as monotherapy or with a CDK4/6i in WT and ESR1 mutated cell lines</a:t>
            </a:r>
            <a:r>
              <a:rPr kumimoji="0" lang="en-US" b="0" i="0" u="none" strike="noStrike" kern="0" cap="none" spc="0" normalizeH="0" baseline="30000" noProof="0" dirty="0">
                <a:ln>
                  <a:noFill/>
                </a:ln>
                <a:effectLst/>
                <a:uLnTx/>
                <a:uFillTx/>
                <a:latin typeface="Arial" panose="020B0604020202020204" pitchFamily="34" charset="0"/>
                <a:cs typeface="Arial" panose="020B0604020202020204" pitchFamily="34" charset="0"/>
                <a:sym typeface="Arial Narrow"/>
              </a:rPr>
              <a:t>5,6</a:t>
            </a:r>
          </a:p>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In ELAINE 2, LAS plus abemaciclib resulted in an objective response rate of 56% and median progression-free survival (PFS) of 13 months in ER+/HER2- mBC pts with </a:t>
            </a:r>
            <a:r>
              <a:rPr kumimoji="0" lang="en-US"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ESR1 </a:t>
            </a: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mutations and prior progression on CDK4/6i</a:t>
            </a:r>
            <a:r>
              <a:rPr kumimoji="0" lang="en-US" b="0" i="0" u="none" strike="noStrike" kern="0" cap="none" spc="0" normalizeH="0" baseline="30000" noProof="0" dirty="0">
                <a:ln>
                  <a:noFill/>
                </a:ln>
                <a:effectLst/>
                <a:uLnTx/>
                <a:uFillTx/>
                <a:latin typeface="Arial" panose="020B0604020202020204" pitchFamily="34" charset="0"/>
                <a:cs typeface="Arial" panose="020B0604020202020204" pitchFamily="34" charset="0"/>
                <a:sym typeface="Arial Narrow"/>
              </a:rPr>
              <a:t>7</a:t>
            </a: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 </a:t>
            </a:r>
          </a:p>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Here we describe ELAINE 1, a signal-seeking randomized trial of LAS vs Fulv, in the post-CDK4/6i second-line setting</a:t>
            </a:r>
          </a:p>
          <a:p>
            <a:pPr marL="285750" marR="0" lvl="0" indent="-285750" algn="l" defTabSz="914400" rtl="0" eaLnBrk="1" fontAlgn="auto" latinLnBrk="0" hangingPunct="1">
              <a:lnSpc>
                <a:spcPct val="100000"/>
              </a:lnSpc>
              <a:spcBef>
                <a:spcPts val="600"/>
              </a:spcBef>
              <a:spcAft>
                <a:spcPts val="1200"/>
              </a:spcAft>
              <a:buClr>
                <a:schemeClr val="accent1"/>
              </a:buClr>
              <a:buSzPct val="140000"/>
              <a:buFont typeface="Arial" panose="020B0604020202020204" pitchFamily="34" charset="0"/>
              <a:buChar char="•"/>
              <a:tabLst/>
              <a:defRPr/>
            </a:pPr>
            <a:r>
              <a:rPr lang="en-US" kern="0" dirty="0">
                <a:latin typeface="Arial" panose="020B0604020202020204" pitchFamily="34" charset="0"/>
                <a:cs typeface="Arial" panose="020B0604020202020204" pitchFamily="34" charset="0"/>
                <a:sym typeface="Arial Narrow"/>
              </a:rPr>
              <a:t>This report provides updates on data presented at ESMO 2022.</a:t>
            </a:r>
            <a:endPar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endParaRPr>
          </a:p>
        </p:txBody>
      </p:sp>
      <p:sp>
        <p:nvSpPr>
          <p:cNvPr id="65" name="TextBox 64">
            <a:extLst>
              <a:ext uri="{FF2B5EF4-FFF2-40B4-BE49-F238E27FC236}">
                <a16:creationId xmlns:a16="http://schemas.microsoft.com/office/drawing/2014/main" id="{412ED7FC-C2B3-C6D2-998F-C31804209E34}"/>
              </a:ext>
            </a:extLst>
          </p:cNvPr>
          <p:cNvSpPr txBox="1"/>
          <p:nvPr/>
        </p:nvSpPr>
        <p:spPr>
          <a:xfrm>
            <a:off x="32229697" y="13828277"/>
            <a:ext cx="5484383" cy="369332"/>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b="1" dirty="0">
                <a:solidFill>
                  <a:schemeClr val="bg1"/>
                </a:solidFill>
                <a:latin typeface="Arial" panose="020B0604020202020204" pitchFamily="34" charset="0"/>
                <a:cs typeface="Arial" panose="020B0604020202020204" pitchFamily="34" charset="0"/>
              </a:rPr>
              <a:t>Disclosures &amp; Contact Information</a:t>
            </a:r>
            <a:endParaRPr lang="en-GB" b="1" dirty="0">
              <a:solidFill>
                <a:schemeClr val="bg1"/>
              </a:solidFill>
              <a:latin typeface="Arial" panose="020B0604020202020204" pitchFamily="34" charset="0"/>
              <a:cs typeface="Arial" panose="020B0604020202020204" pitchFamily="34" charset="0"/>
            </a:endParaRPr>
          </a:p>
        </p:txBody>
      </p:sp>
      <p:cxnSp>
        <p:nvCxnSpPr>
          <p:cNvPr id="66" name="Straight Connector 65">
            <a:extLst>
              <a:ext uri="{FF2B5EF4-FFF2-40B4-BE49-F238E27FC236}">
                <a16:creationId xmlns:a16="http://schemas.microsoft.com/office/drawing/2014/main" id="{7D127CB2-34FD-1505-ACCF-A4573CDA8A8D}"/>
              </a:ext>
            </a:extLst>
          </p:cNvPr>
          <p:cNvCxnSpPr>
            <a:cxnSpLocks/>
          </p:cNvCxnSpPr>
          <p:nvPr/>
        </p:nvCxnSpPr>
        <p:spPr>
          <a:xfrm>
            <a:off x="32146525" y="14237256"/>
            <a:ext cx="6126480" cy="0"/>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67" name="TextBox 66">
            <a:extLst>
              <a:ext uri="{FF2B5EF4-FFF2-40B4-BE49-F238E27FC236}">
                <a16:creationId xmlns:a16="http://schemas.microsoft.com/office/drawing/2014/main" id="{B5739C25-F31E-2FF4-D05F-89D04087DCD2}"/>
              </a:ext>
            </a:extLst>
          </p:cNvPr>
          <p:cNvSpPr txBox="1"/>
          <p:nvPr/>
        </p:nvSpPr>
        <p:spPr>
          <a:xfrm>
            <a:off x="32149845" y="14302108"/>
            <a:ext cx="5943600" cy="2766854"/>
          </a:xfrm>
          <a:prstGeom prst="rect">
            <a:avLst/>
          </a:prstGeom>
          <a:noFill/>
        </p:spPr>
        <p:txBody>
          <a:bodyPr wrap="square" rtlCol="0">
            <a:noAutofit/>
          </a:bodyPr>
          <a:lstStyle/>
          <a:p>
            <a:pPr marL="171450" indent="-171450">
              <a:spcBef>
                <a:spcPts val="300"/>
              </a:spcBef>
              <a:spcAft>
                <a:spcPts val="300"/>
              </a:spcAft>
              <a:buClr>
                <a:schemeClr val="bg1"/>
              </a:buClr>
              <a:buSzPct val="140000"/>
              <a:buFont typeface="Arial" panose="020B0604020202020204" pitchFamily="34" charset="0"/>
              <a:buChar char="•"/>
            </a:pP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P.V.P. and D.J.P. are employees and stockholders of Sermonix Pharmaceuticals. M.P.G. discloses: CME activities from Research to Practice, Clinical Education Alliance, and Medscape; panelist for Total Health Conferencing; a moderator for Curio Science; consulting for AstraZeneca, Biovica, Biotheranostics, Blueprint Medicines, Eagle, Eli Lilly, Novartis, Pfizer, Sanofi Genzyme, and Sermonix; and has received research support from Eli Lilly, Pfizer, and Sermonix. D.G.S. has served on an advisory board for Novartis. N.A.B has received research support from Ambrx, AstraZeneca, Biovica International AB, Daiichi Sankyo, Novartis, Pfizer, Sarah Cannon Development Innovations, Seattle Genetics, Sermonix, and Xcovery Holdings Company LLC. G.V. has consulted for Roche/Genentech, Novartis, Eli Lilly, Gilead, Puma, Pfizer, AstraZeneca, Biotheranostics, Daiichi Sankyo, Concerto AI; received fees for CME services from Eli Lilly; received research support from Roche/Genentech, Puma,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Celcuity</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Merck, Bristol Myers Squibb, Eli Lilly, AstraZeneca, Pfizer, Gilead, GlaxoSmithKline; has ownership with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Oncodisc</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A.B. has served as a consultant for AstraZeneca, Pfizer, Novartis, Eli Lilly, Genentech/Roche,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SeaGen</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Daiichi Sankyo, Merck,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Agendia</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Sanofi, Puma; has received research support from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Agendia</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and AstraZeneca. H.S.R. has received research support from Pfizer, Merck, Novartis, Eli Lilly, Roche, Daiichi, Seattle Genetics,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Macrogenics</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Sermonix, Boehringer Ingelheim, </a:t>
            </a:r>
            <a:r>
              <a:rPr lang="en-US" sz="12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Polyphor</a:t>
            </a: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AstraZeneca, Ayala, Astellas and Gilead; honoraria from Puma, Samsung, and NAPO. </a:t>
            </a:r>
          </a:p>
          <a:p>
            <a:pPr marL="171450" indent="-171450">
              <a:spcBef>
                <a:spcPts val="300"/>
              </a:spcBef>
              <a:spcAft>
                <a:spcPts val="300"/>
              </a:spcAft>
              <a:buClr>
                <a:schemeClr val="bg1"/>
              </a:buClr>
              <a:buSzPct val="140000"/>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Sermonix Pharmaceuticals sponsored the study and provided support for the medical writing assistance of Kathleen Ohleth, PhD (Precise Publications, LLC) and Nicole Neuman (MJH Life Sciences).</a:t>
            </a:r>
            <a:endParaRPr lang="en-US" sz="1200"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171450" indent="-171450">
              <a:spcBef>
                <a:spcPts val="300"/>
              </a:spcBef>
              <a:spcAft>
                <a:spcPts val="300"/>
              </a:spcAft>
              <a:buClr>
                <a:schemeClr val="bg1"/>
              </a:buClr>
              <a:buSzPct val="140000"/>
              <a:buFont typeface="Arial" panose="020B0604020202020204" pitchFamily="34" charset="0"/>
              <a:buChar char="•"/>
            </a:pPr>
            <a:r>
              <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Correspondence: Paul Plourde, pplourde@sermonixpharma.com</a:t>
            </a:r>
          </a:p>
          <a:p>
            <a:pPr marL="171450" indent="-171450">
              <a:spcBef>
                <a:spcPts val="300"/>
              </a:spcBef>
              <a:spcAft>
                <a:spcPts val="300"/>
              </a:spcAft>
              <a:buClr>
                <a:schemeClr val="bg1"/>
              </a:buClr>
              <a:buSzPct val="140000"/>
              <a:buFont typeface="Arial" panose="020B0604020202020204" pitchFamily="34" charset="0"/>
              <a:buChar char="•"/>
            </a:pPr>
            <a:endParaRPr lang="en-US" sz="1400" dirty="0">
              <a:solidFill>
                <a:schemeClr val="bg1"/>
              </a:solidFill>
              <a:latin typeface="Arial" panose="020B0604020202020204" pitchFamily="34" charset="0"/>
              <a:cs typeface="Arial" panose="020B0604020202020204" pitchFamily="34" charset="0"/>
            </a:endParaRPr>
          </a:p>
        </p:txBody>
      </p:sp>
      <p:sp>
        <p:nvSpPr>
          <p:cNvPr id="69" name="TextBox 68">
            <a:extLst>
              <a:ext uri="{FF2B5EF4-FFF2-40B4-BE49-F238E27FC236}">
                <a16:creationId xmlns:a16="http://schemas.microsoft.com/office/drawing/2014/main" id="{CEC81A83-69CC-DF40-63BC-F5D8D738B8A7}"/>
              </a:ext>
            </a:extLst>
          </p:cNvPr>
          <p:cNvSpPr txBox="1"/>
          <p:nvPr/>
        </p:nvSpPr>
        <p:spPr>
          <a:xfrm>
            <a:off x="32138349" y="5267938"/>
            <a:ext cx="6035040" cy="8556188"/>
          </a:xfrm>
          <a:prstGeom prst="rect">
            <a:avLst/>
          </a:prstGeom>
          <a:noFill/>
        </p:spPr>
        <p:txBody>
          <a:bodyPr wrap="square" rtlCol="0">
            <a:spAutoFit/>
          </a:bodyPr>
          <a:lstStyle/>
          <a:p>
            <a:pPr marL="237744" indent="-237744">
              <a:spcBef>
                <a:spcPts val="600"/>
              </a:spcBef>
              <a:spcAft>
                <a:spcPts val="1200"/>
              </a:spcAft>
              <a:buSzPct val="14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ELAINE 1 is the first trial comparing LAS with Fulv in </a:t>
            </a:r>
            <a:r>
              <a:rPr lang="en-US" sz="20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ESR1</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-mutated mBC patients with progression on CDK4/6 inhibitors, with LAS being the first and only SERM to demonstrate antitumor activity in this setting.</a:t>
            </a:r>
          </a:p>
          <a:p>
            <a:pPr marL="237744" indent="-237744">
              <a:spcBef>
                <a:spcPts val="600"/>
              </a:spcBef>
              <a:spcAft>
                <a:spcPts val="1200"/>
              </a:spcAft>
              <a:buSzPct val="14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Although LAS did not statistically improve PFS compared with Fulv (HR, 0.699; 95% CI, 0.445–1.125; </a:t>
            </a:r>
            <a:r>
              <a:rPr lang="en-US" sz="20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P</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=0.138), LAS was numerically superior to Fulv for all primary and secondary clinical outcomes and was well tolerated with no unexpected safety concerns. No thrombotic events were observed.</a:t>
            </a:r>
          </a:p>
          <a:p>
            <a:pPr marL="237744" indent="-237744">
              <a:spcBef>
                <a:spcPts val="600"/>
              </a:spcBef>
              <a:spcAft>
                <a:spcPts val="1200"/>
              </a:spcAft>
              <a:buSzPct val="14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LAS versus Fulv decreased </a:t>
            </a:r>
            <a:r>
              <a:rPr lang="en-US" sz="20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ESR1</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-mutated MAF, including the difficult-to-treat Y537S, consistent with target engagement. </a:t>
            </a:r>
          </a:p>
          <a:p>
            <a:pPr marL="742950" lvl="1" indent="-285750">
              <a:spcAft>
                <a:spcPts val="1200"/>
              </a:spcAft>
              <a:buSzPct val="10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Analysis of clinical outcomes according to clearance of </a:t>
            </a:r>
            <a:r>
              <a:rPr lang="en-US" sz="20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ESR1</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mutations are ongoing.</a:t>
            </a:r>
          </a:p>
          <a:p>
            <a:pPr marL="237744" indent="-237744">
              <a:spcBef>
                <a:spcPts val="600"/>
              </a:spcBef>
              <a:spcAft>
                <a:spcPts val="1200"/>
              </a:spcAft>
              <a:buSzPct val="14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LAS may be a monotherapy option for </a:t>
            </a:r>
            <a:r>
              <a:rPr lang="en-US" sz="20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ESR1</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-mutated mBC, if efficacy is confirmed in a larger clinical study.</a:t>
            </a:r>
          </a:p>
          <a:p>
            <a:pPr marL="237744" indent="-237744">
              <a:spcBef>
                <a:spcPts val="600"/>
              </a:spcBef>
              <a:spcAft>
                <a:spcPts val="1200"/>
              </a:spcAft>
              <a:buSzPct val="140000"/>
              <a:buFont typeface="Arial" panose="020B0604020202020204" pitchFamily="34" charset="0"/>
              <a:buChar char="•"/>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 phase 3, combination study of LAS and abemaciclib is </a:t>
            </a:r>
            <a:r>
              <a:rPr lang="en-US" sz="2000" dirty="0">
                <a:solidFill>
                  <a:schemeClr val="bg1"/>
                </a:solidFill>
                <a:latin typeface="Arial" panose="020B0604020202020204" pitchFamily="34" charset="0"/>
                <a:ea typeface="Calibri" panose="020F0502020204030204" pitchFamily="34" charset="0"/>
                <a:cs typeface="Arial" panose="020B0604020202020204" pitchFamily="34" charset="0"/>
              </a:rPr>
              <a:t>being initiated</a:t>
            </a: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based on encouraging efficacy/safety from the ELAINE 1 and 2 studies. </a:t>
            </a:r>
          </a:p>
        </p:txBody>
      </p:sp>
      <p:cxnSp>
        <p:nvCxnSpPr>
          <p:cNvPr id="70" name="Straight Connector 69">
            <a:extLst>
              <a:ext uri="{FF2B5EF4-FFF2-40B4-BE49-F238E27FC236}">
                <a16:creationId xmlns:a16="http://schemas.microsoft.com/office/drawing/2014/main" id="{57BFA656-BC02-8F86-6AED-8FCEA700F061}"/>
              </a:ext>
            </a:extLst>
          </p:cNvPr>
          <p:cNvCxnSpPr>
            <a:cxnSpLocks/>
          </p:cNvCxnSpPr>
          <p:nvPr/>
        </p:nvCxnSpPr>
        <p:spPr>
          <a:xfrm>
            <a:off x="32138023" y="5040104"/>
            <a:ext cx="6126480" cy="20807"/>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71" name="TextBox 70">
            <a:extLst>
              <a:ext uri="{FF2B5EF4-FFF2-40B4-BE49-F238E27FC236}">
                <a16:creationId xmlns:a16="http://schemas.microsoft.com/office/drawing/2014/main" id="{293AADA5-25F0-9117-2CA5-392D3900FD0F}"/>
              </a:ext>
            </a:extLst>
          </p:cNvPr>
          <p:cNvSpPr txBox="1"/>
          <p:nvPr/>
        </p:nvSpPr>
        <p:spPr>
          <a:xfrm>
            <a:off x="32132972" y="4544100"/>
            <a:ext cx="3474720" cy="52322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sz="2800" b="1" dirty="0">
                <a:solidFill>
                  <a:schemeClr val="bg1"/>
                </a:solidFill>
                <a:latin typeface="Arial" panose="020B0604020202020204" pitchFamily="34" charset="0"/>
                <a:cs typeface="Arial" panose="020B0604020202020204" pitchFamily="34" charset="0"/>
              </a:rPr>
              <a:t>Conclusions</a:t>
            </a:r>
            <a:endParaRPr lang="en-GB" sz="2800" b="1" dirty="0">
              <a:solidFill>
                <a:schemeClr val="bg1"/>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45080B10-DEC4-B8DB-72E9-FD62AF8D9B01}"/>
              </a:ext>
            </a:extLst>
          </p:cNvPr>
          <p:cNvSpPr txBox="1"/>
          <p:nvPr/>
        </p:nvSpPr>
        <p:spPr>
          <a:xfrm>
            <a:off x="403950" y="11095736"/>
            <a:ext cx="3474720" cy="52322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Methods</a:t>
            </a:r>
            <a:endParaRPr lang="en-GB" sz="2800" b="1" dirty="0">
              <a:solidFill>
                <a:schemeClr val="accent1">
                  <a:lumMod val="50000"/>
                </a:schemeClr>
              </a:solidFill>
              <a:latin typeface="Arial" panose="020B0604020202020204" pitchFamily="34" charset="0"/>
              <a:cs typeface="Arial" panose="020B0604020202020204" pitchFamily="34" charset="0"/>
            </a:endParaRPr>
          </a:p>
        </p:txBody>
      </p:sp>
      <p:cxnSp>
        <p:nvCxnSpPr>
          <p:cNvPr id="18" name="Straight Connector 17">
            <a:extLst>
              <a:ext uri="{FF2B5EF4-FFF2-40B4-BE49-F238E27FC236}">
                <a16:creationId xmlns:a16="http://schemas.microsoft.com/office/drawing/2014/main" id="{5FD02A9D-14CC-60E3-EAE3-70BD854AEDF5}"/>
              </a:ext>
            </a:extLst>
          </p:cNvPr>
          <p:cNvCxnSpPr>
            <a:cxnSpLocks/>
          </p:cNvCxnSpPr>
          <p:nvPr/>
        </p:nvCxnSpPr>
        <p:spPr>
          <a:xfrm>
            <a:off x="394594" y="11569313"/>
            <a:ext cx="7040880" cy="0"/>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3BC62224-2EF6-598C-72B1-FA39B35B30A0}"/>
              </a:ext>
            </a:extLst>
          </p:cNvPr>
          <p:cNvSpPr txBox="1"/>
          <p:nvPr/>
        </p:nvSpPr>
        <p:spPr>
          <a:xfrm>
            <a:off x="403950" y="11671829"/>
            <a:ext cx="7040880" cy="2462213"/>
          </a:xfrm>
          <a:prstGeom prst="rect">
            <a:avLst/>
          </a:prstGeom>
          <a:noFill/>
        </p:spPr>
        <p:txBody>
          <a:bodyPr wrap="square" rtlCol="0">
            <a:spAutoFit/>
          </a:bodyPr>
          <a:lstStyle/>
          <a:p>
            <a:pPr marL="288925" marR="0" lvl="0" indent="-285750" algn="l" defTabSz="914400" rtl="0" eaLnBrk="1" fontAlgn="auto" latinLnBrk="0" hangingPunct="1">
              <a:lnSpc>
                <a:spcPct val="100000"/>
              </a:lnSpc>
              <a:spcAft>
                <a:spcPts val="6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Women with ER+/HER2- mBC and </a:t>
            </a:r>
            <a:r>
              <a:rPr kumimoji="0" lang="en-US"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ESR1</a:t>
            </a: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 mutation(s) identified in circulating tumor DNA (</a:t>
            </a:r>
            <a:r>
              <a:rPr kumimoji="0" lang="en-US" b="0" i="0"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Narrow"/>
              </a:rPr>
              <a:t>ctDNA</a:t>
            </a: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a:t>
            </a:r>
          </a:p>
          <a:p>
            <a:pPr marL="288925" marR="0" lvl="0" indent="-285750" algn="l" defTabSz="914400" rtl="0" eaLnBrk="1" fontAlgn="auto" latinLnBrk="0" hangingPunct="1">
              <a:lnSpc>
                <a:spcPct val="100000"/>
              </a:lnSpc>
              <a:spcAft>
                <a:spcPts val="6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Progressed on prior (≥12 months) aromatase inhibitors plus CDK4/6i</a:t>
            </a:r>
          </a:p>
          <a:p>
            <a:pPr marL="288925" marR="0" lvl="0" indent="-285750" algn="l" defTabSz="914400" rtl="0" eaLnBrk="1" fontAlgn="auto" latinLnBrk="0" hangingPunct="1">
              <a:lnSpc>
                <a:spcPct val="100000"/>
              </a:lnSpc>
              <a:spcAft>
                <a:spcPts val="600"/>
              </a:spcAft>
              <a:buClr>
                <a:schemeClr val="accent1"/>
              </a:buClr>
              <a:buSzPct val="140000"/>
              <a:buFont typeface="Arial" panose="020B0604020202020204" pitchFamily="34" charset="0"/>
              <a:buChar char="•"/>
              <a:tabLst/>
              <a:defRPr/>
            </a:pPr>
            <a:r>
              <a:rPr kumimoji="0" lang="en-US"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Narrow"/>
              </a:rPr>
              <a:t>Patients were randomized to oral LAS 5 mg daily or IM Fulv 500 mg days 1, 15, and 29, then every 4 weeks, until disease progression, death, toxicity, or withdrawal; Imaging occurred every 2 months (or if clinically indicated)</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DE2DC9B5-256D-0815-D882-B24C73D10867}"/>
              </a:ext>
            </a:extLst>
          </p:cNvPr>
          <p:cNvSpPr txBox="1"/>
          <p:nvPr/>
        </p:nvSpPr>
        <p:spPr>
          <a:xfrm>
            <a:off x="7993478" y="4580255"/>
            <a:ext cx="3474720" cy="52322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sz="2800" b="1" dirty="0">
                <a:solidFill>
                  <a:schemeClr val="accent1">
                    <a:lumMod val="50000"/>
                  </a:schemeClr>
                </a:solidFill>
                <a:latin typeface="Arial" panose="020B0604020202020204" pitchFamily="34" charset="0"/>
                <a:cs typeface="Arial" panose="020B0604020202020204" pitchFamily="34" charset="0"/>
              </a:rPr>
              <a:t>Results</a:t>
            </a:r>
            <a:endParaRPr lang="en-GB" sz="2800" b="1" dirty="0">
              <a:solidFill>
                <a:schemeClr val="accent1">
                  <a:lumMod val="50000"/>
                </a:schemeClr>
              </a:solidFill>
              <a:latin typeface="Arial" panose="020B0604020202020204" pitchFamily="34" charset="0"/>
              <a:cs typeface="Arial" panose="020B0604020202020204" pitchFamily="34" charset="0"/>
            </a:endParaRPr>
          </a:p>
        </p:txBody>
      </p:sp>
      <p:cxnSp>
        <p:nvCxnSpPr>
          <p:cNvPr id="25" name="Straight Connector 24">
            <a:extLst>
              <a:ext uri="{FF2B5EF4-FFF2-40B4-BE49-F238E27FC236}">
                <a16:creationId xmlns:a16="http://schemas.microsoft.com/office/drawing/2014/main" id="{E3BC2FD3-CE1A-5748-673F-9B989B86423E}"/>
              </a:ext>
            </a:extLst>
          </p:cNvPr>
          <p:cNvCxnSpPr>
            <a:cxnSpLocks/>
          </p:cNvCxnSpPr>
          <p:nvPr/>
        </p:nvCxnSpPr>
        <p:spPr>
          <a:xfrm>
            <a:off x="7993478" y="5053949"/>
            <a:ext cx="23591520" cy="0"/>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75CBA5F8-FB9E-A503-FDB8-70F2B9B87ACA}"/>
              </a:ext>
            </a:extLst>
          </p:cNvPr>
          <p:cNvSpPr txBox="1"/>
          <p:nvPr/>
        </p:nvSpPr>
        <p:spPr>
          <a:xfrm>
            <a:off x="7999346" y="9751653"/>
            <a:ext cx="7040880" cy="646331"/>
          </a:xfrm>
          <a:prstGeom prst="rect">
            <a:avLst/>
          </a:prstGeom>
          <a:noFill/>
        </p:spPr>
        <p:txBody>
          <a:bodyPr wrap="square" rtlCol="0">
            <a:spAutoFit/>
          </a:bodyPr>
          <a:lstStyle/>
          <a:p>
            <a:pPr marL="228600" indent="-228600">
              <a:spcAft>
                <a:spcPts val="9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Mean patient age was 60.8 years; most were white (83%) and 66% had visceral disease</a:t>
            </a:r>
          </a:p>
        </p:txBody>
      </p:sp>
      <p:graphicFrame>
        <p:nvGraphicFramePr>
          <p:cNvPr id="32" name="Table 31">
            <a:extLst>
              <a:ext uri="{FF2B5EF4-FFF2-40B4-BE49-F238E27FC236}">
                <a16:creationId xmlns:a16="http://schemas.microsoft.com/office/drawing/2014/main" id="{CF5E91BA-EB38-7CF7-995E-2519C3836AE6}"/>
              </a:ext>
            </a:extLst>
          </p:cNvPr>
          <p:cNvGraphicFramePr>
            <a:graphicFrameLocks noGrp="1"/>
          </p:cNvGraphicFramePr>
          <p:nvPr>
            <p:extLst>
              <p:ext uri="{D42A27DB-BD31-4B8C-83A1-F6EECF244321}">
                <p14:modId xmlns:p14="http://schemas.microsoft.com/office/powerpoint/2010/main" val="3810368187"/>
              </p:ext>
            </p:extLst>
          </p:nvPr>
        </p:nvGraphicFramePr>
        <p:xfrm>
          <a:off x="8214012" y="10497291"/>
          <a:ext cx="6643167" cy="3444240"/>
        </p:xfrm>
        <a:graphic>
          <a:graphicData uri="http://schemas.openxmlformats.org/drawingml/2006/table">
            <a:tbl>
              <a:tblPr firstRow="1" firstCol="1" bandRow="1">
                <a:tableStyleId>{22838BEF-8BB2-4498-84A7-C5851F593DF1}</a:tableStyleId>
              </a:tblPr>
              <a:tblGrid>
                <a:gridCol w="3040093">
                  <a:extLst>
                    <a:ext uri="{9D8B030D-6E8A-4147-A177-3AD203B41FA5}">
                      <a16:colId xmlns:a16="http://schemas.microsoft.com/office/drawing/2014/main" val="2238523430"/>
                    </a:ext>
                  </a:extLst>
                </a:gridCol>
                <a:gridCol w="1801537">
                  <a:extLst>
                    <a:ext uri="{9D8B030D-6E8A-4147-A177-3AD203B41FA5}">
                      <a16:colId xmlns:a16="http://schemas.microsoft.com/office/drawing/2014/main" val="2283109930"/>
                    </a:ext>
                  </a:extLst>
                </a:gridCol>
                <a:gridCol w="1801537">
                  <a:extLst>
                    <a:ext uri="{9D8B030D-6E8A-4147-A177-3AD203B41FA5}">
                      <a16:colId xmlns:a16="http://schemas.microsoft.com/office/drawing/2014/main" val="2202401022"/>
                    </a:ext>
                  </a:extLst>
                </a:gridCol>
              </a:tblGrid>
              <a:tr h="365760">
                <a:tc>
                  <a:txBody>
                    <a:bodyPr/>
                    <a:lstStyle/>
                    <a:p>
                      <a:pPr marL="0" marR="0">
                        <a:lnSpc>
                          <a:spcPct val="106000"/>
                        </a:lnSpc>
                        <a:spcBef>
                          <a:spcPts val="0"/>
                        </a:spcBef>
                        <a:spcAft>
                          <a:spcPts val="0"/>
                        </a:spcAft>
                      </a:pPr>
                      <a:r>
                        <a:rPr lang="en-US" sz="1600" kern="1200" dirty="0">
                          <a:solidFill>
                            <a:schemeClr val="bg1"/>
                          </a:solidFill>
                          <a:effectLst/>
                        </a:rPr>
                        <a:t>Parameter</a:t>
                      </a: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tc>
                  <a:txBody>
                    <a:bodyPr/>
                    <a:lstStyle/>
                    <a:p>
                      <a:pPr marL="0" marR="0" algn="ctr">
                        <a:lnSpc>
                          <a:spcPct val="106000"/>
                        </a:lnSpc>
                        <a:spcBef>
                          <a:spcPts val="0"/>
                        </a:spcBef>
                        <a:spcAft>
                          <a:spcPts val="0"/>
                        </a:spcAft>
                      </a:pPr>
                      <a:r>
                        <a:rPr lang="en-US" sz="1600" kern="1200" dirty="0">
                          <a:solidFill>
                            <a:schemeClr val="bg1"/>
                          </a:solidFill>
                          <a:effectLst/>
                        </a:rPr>
                        <a:t>LAS (n=52)</a:t>
                      </a: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tc>
                  <a:txBody>
                    <a:bodyPr/>
                    <a:lstStyle/>
                    <a:p>
                      <a:pPr marL="0" marR="0" algn="ctr">
                        <a:lnSpc>
                          <a:spcPct val="106000"/>
                        </a:lnSpc>
                        <a:spcBef>
                          <a:spcPts val="0"/>
                        </a:spcBef>
                        <a:spcAft>
                          <a:spcPts val="0"/>
                        </a:spcAft>
                      </a:pPr>
                      <a:r>
                        <a:rPr lang="en-US" sz="1600" kern="1200" dirty="0">
                          <a:solidFill>
                            <a:schemeClr val="bg1"/>
                          </a:solidFill>
                          <a:effectLst/>
                        </a:rPr>
                        <a:t>Fulv (n=51)</a:t>
                      </a: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extLst>
                  <a:ext uri="{0D108BD9-81ED-4DB2-BD59-A6C34878D82A}">
                    <a16:rowId xmlns:a16="http://schemas.microsoft.com/office/drawing/2014/main" val="725591823"/>
                  </a:ext>
                </a:extLst>
              </a:tr>
              <a:tr h="201168">
                <a:tc>
                  <a:txBody>
                    <a:bodyPr/>
                    <a:lstStyle/>
                    <a:p>
                      <a:pPr marL="0" marR="0">
                        <a:spcBef>
                          <a:spcPts val="0"/>
                        </a:spcBef>
                        <a:spcAft>
                          <a:spcPts val="0"/>
                        </a:spcAft>
                      </a:pPr>
                      <a:r>
                        <a:rPr lang="en-US" sz="1600" b="0" dirty="0">
                          <a:effectLst/>
                          <a:latin typeface="+mn-lt"/>
                        </a:rPr>
                        <a:t>Age, y</a:t>
                      </a:r>
                    </a:p>
                    <a:p>
                      <a:pPr marL="153670" marR="0">
                        <a:spcBef>
                          <a:spcPts val="0"/>
                        </a:spcBef>
                        <a:spcAft>
                          <a:spcPts val="0"/>
                        </a:spcAft>
                      </a:pPr>
                      <a:r>
                        <a:rPr lang="en-US" sz="1600" b="0" dirty="0">
                          <a:effectLst/>
                          <a:latin typeface="+mn-lt"/>
                        </a:rPr>
                        <a:t>Mean</a:t>
                      </a:r>
                    </a:p>
                    <a:p>
                      <a:pPr marL="153670" marR="0">
                        <a:spcBef>
                          <a:spcPts val="0"/>
                        </a:spcBef>
                        <a:spcAft>
                          <a:spcPts val="0"/>
                        </a:spcAft>
                      </a:pPr>
                      <a:r>
                        <a:rPr lang="en-US" sz="1600" b="0" dirty="0">
                          <a:effectLst/>
                          <a:latin typeface="+mn-lt"/>
                        </a:rPr>
                        <a:t>Range</a:t>
                      </a:r>
                      <a:endParaRPr lang="en-US" sz="1600" b="0" dirty="0">
                        <a:effectLst/>
                        <a:latin typeface="+mn-lt"/>
                        <a:cs typeface="Arial" panose="020B0604020202020204" pitchFamily="34" charset="0"/>
                      </a:endParaRP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 </a:t>
                      </a:r>
                    </a:p>
                    <a:p>
                      <a:pPr marL="0" marR="0" algn="ctr">
                        <a:spcBef>
                          <a:spcPts val="0"/>
                        </a:spcBef>
                        <a:spcAft>
                          <a:spcPts val="0"/>
                        </a:spcAft>
                      </a:pPr>
                      <a:r>
                        <a:rPr lang="en-US" sz="1600" dirty="0">
                          <a:effectLst/>
                          <a:latin typeface="+mn-lt"/>
                        </a:rPr>
                        <a:t>61.6</a:t>
                      </a:r>
                    </a:p>
                    <a:p>
                      <a:pPr marL="0" marR="0" algn="ctr">
                        <a:spcBef>
                          <a:spcPts val="0"/>
                        </a:spcBef>
                        <a:spcAft>
                          <a:spcPts val="0"/>
                        </a:spcAft>
                      </a:pPr>
                      <a:r>
                        <a:rPr lang="en-US" sz="1600" dirty="0">
                          <a:effectLst/>
                          <a:latin typeface="+mn-lt"/>
                        </a:rPr>
                        <a:t>33–84</a:t>
                      </a:r>
                      <a:endParaRPr lang="en-US" sz="1600" dirty="0">
                        <a:effectLst/>
                        <a:latin typeface="+mn-lt"/>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 </a:t>
                      </a:r>
                    </a:p>
                    <a:p>
                      <a:pPr marL="0" marR="0" algn="ctr">
                        <a:spcBef>
                          <a:spcPts val="0"/>
                        </a:spcBef>
                        <a:spcAft>
                          <a:spcPts val="0"/>
                        </a:spcAft>
                      </a:pPr>
                      <a:r>
                        <a:rPr lang="en-US" sz="1600" dirty="0">
                          <a:effectLst/>
                          <a:latin typeface="+mn-lt"/>
                        </a:rPr>
                        <a:t>60.1</a:t>
                      </a:r>
                    </a:p>
                    <a:p>
                      <a:pPr marL="0" marR="0" algn="ctr">
                        <a:spcBef>
                          <a:spcPts val="0"/>
                        </a:spcBef>
                        <a:spcAft>
                          <a:spcPts val="0"/>
                        </a:spcAft>
                      </a:pPr>
                      <a:r>
                        <a:rPr lang="en-US" sz="1600" dirty="0">
                          <a:effectLst/>
                          <a:latin typeface="+mn-lt"/>
                        </a:rPr>
                        <a:t>38–82</a:t>
                      </a:r>
                      <a:endParaRPr lang="en-US" sz="1600" dirty="0">
                        <a:effectLst/>
                        <a:latin typeface="+mn-lt"/>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2788807319"/>
                  </a:ext>
                </a:extLst>
              </a:tr>
              <a:tr h="201168">
                <a:tc>
                  <a:txBody>
                    <a:bodyPr/>
                    <a:lstStyle/>
                    <a:p>
                      <a:pPr marL="0" marR="0">
                        <a:spcBef>
                          <a:spcPts val="0"/>
                        </a:spcBef>
                        <a:spcAft>
                          <a:spcPts val="0"/>
                        </a:spcAft>
                      </a:pPr>
                      <a:r>
                        <a:rPr lang="en-US" sz="1600" b="0" dirty="0">
                          <a:effectLst/>
                          <a:latin typeface="+mn-lt"/>
                        </a:rPr>
                        <a:t>Measurable disease, n (%)</a:t>
                      </a:r>
                      <a:endParaRPr lang="en-US" sz="1600" b="0" dirty="0">
                        <a:effectLst/>
                        <a:latin typeface="+mn-lt"/>
                        <a:ea typeface="Calibri" panose="020F0502020204030204" pitchFamily="34" charset="0"/>
                        <a:cs typeface="Arial" panose="020B0604020202020204" pitchFamily="34" charset="0"/>
                      </a:endParaRP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rPr>
                        <a:t>38 (73.1)</a:t>
                      </a:r>
                      <a:endParaRPr lang="en-US" sz="1600" dirty="0">
                        <a:effectLst/>
                        <a:latin typeface="+mn-lt"/>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rPr>
                        <a:t>33 (64.7) </a:t>
                      </a:r>
                      <a:endParaRPr lang="en-US" sz="1600" dirty="0">
                        <a:effectLst/>
                        <a:latin typeface="+mn-lt"/>
                        <a:ea typeface="Calibri" panose="020F050202020403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9559810"/>
                  </a:ext>
                </a:extLst>
              </a:tr>
              <a:tr h="201168">
                <a:tc>
                  <a:txBody>
                    <a:bodyPr/>
                    <a:lstStyle/>
                    <a:p>
                      <a:pPr marL="0" marR="0">
                        <a:spcBef>
                          <a:spcPts val="0"/>
                        </a:spcBef>
                        <a:spcAft>
                          <a:spcPts val="0"/>
                        </a:spcAft>
                      </a:pPr>
                      <a:r>
                        <a:rPr lang="en-US" sz="1600" b="0" dirty="0">
                          <a:effectLst/>
                          <a:latin typeface="+mn-lt"/>
                          <a:cs typeface="Arial" panose="020B0604020202020204" pitchFamily="34" charset="0"/>
                        </a:rPr>
                        <a:t>Visceral disease, n (%)</a:t>
                      </a: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35 (67.3)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33 (64.7)</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3390509389"/>
                  </a:ext>
                </a:extLst>
              </a:tr>
              <a:tr h="201168">
                <a:tc>
                  <a:txBody>
                    <a:bodyPr/>
                    <a:lstStyle/>
                    <a:p>
                      <a:pPr marL="0" marR="0">
                        <a:spcBef>
                          <a:spcPts val="0"/>
                        </a:spcBef>
                        <a:spcAft>
                          <a:spcPts val="0"/>
                        </a:spcAft>
                      </a:pPr>
                      <a:r>
                        <a:rPr lang="en-US" sz="1600" b="0" dirty="0">
                          <a:effectLst/>
                          <a:latin typeface="+mn-lt"/>
                        </a:rPr>
                        <a:t>Chemotherapy in mBC, n (%)</a:t>
                      </a:r>
                      <a:endParaRPr lang="en-US" sz="1600" b="0" dirty="0">
                        <a:effectLst/>
                        <a:latin typeface="+mn-lt"/>
                        <a:cs typeface="Arial" panose="020B0604020202020204" pitchFamily="34" charset="0"/>
                      </a:endParaRP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cs typeface="Arial" panose="020B0604020202020204" pitchFamily="34" charset="0"/>
                        </a:rPr>
                        <a:t>3 (5.8)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cs typeface="Arial" panose="020B0604020202020204" pitchFamily="34" charset="0"/>
                        </a:rPr>
                        <a:t>3 (5.9)</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808975"/>
                  </a:ext>
                </a:extLst>
              </a:tr>
              <a:tr h="201168">
                <a:tc>
                  <a:txBody>
                    <a:bodyPr/>
                    <a:lstStyle/>
                    <a:p>
                      <a:pPr marL="0" marR="0">
                        <a:spcBef>
                          <a:spcPts val="0"/>
                        </a:spcBef>
                        <a:spcAft>
                          <a:spcPts val="0"/>
                        </a:spcAft>
                      </a:pPr>
                      <a:r>
                        <a:rPr lang="en-US" sz="1600" b="0" dirty="0">
                          <a:effectLst/>
                          <a:latin typeface="+mn-lt"/>
                          <a:cs typeface="Arial" panose="020B0604020202020204" pitchFamily="34" charset="0"/>
                        </a:rPr>
                        <a:t>AI/CDK4/6 inhibitor, n (%)</a:t>
                      </a: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52 (100)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51 (100)</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4234258499"/>
                  </a:ext>
                </a:extLst>
              </a:tr>
              <a:tr h="201168">
                <a:tc>
                  <a:txBody>
                    <a:bodyPr/>
                    <a:lstStyle/>
                    <a:p>
                      <a:pPr marL="0" marR="0">
                        <a:spcBef>
                          <a:spcPts val="0"/>
                        </a:spcBef>
                        <a:spcAft>
                          <a:spcPts val="0"/>
                        </a:spcAft>
                      </a:pPr>
                      <a:r>
                        <a:rPr lang="en-US" sz="1600" b="0" dirty="0">
                          <a:effectLst/>
                          <a:latin typeface="+mn-lt"/>
                          <a:cs typeface="Arial" panose="020B0604020202020204" pitchFamily="34" charset="0"/>
                        </a:rPr>
                        <a:t>Mean duration on AI/CDK, y</a:t>
                      </a: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cs typeface="Arial" panose="020B0604020202020204" pitchFamily="34" charset="0"/>
                        </a:rPr>
                        <a:t>2.5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cs typeface="Arial" panose="020B0604020202020204" pitchFamily="34" charset="0"/>
                        </a:rPr>
                        <a:t>2.2</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1692586"/>
                  </a:ext>
                </a:extLst>
              </a:tr>
              <a:tr h="201168">
                <a:tc>
                  <a:txBody>
                    <a:bodyPr/>
                    <a:lstStyle/>
                    <a:p>
                      <a:pPr marL="0" marR="0">
                        <a:spcBef>
                          <a:spcPts val="0"/>
                        </a:spcBef>
                        <a:spcAft>
                          <a:spcPts val="0"/>
                        </a:spcAft>
                      </a:pPr>
                      <a:r>
                        <a:rPr lang="en-US" sz="1600" b="0" i="1" dirty="0">
                          <a:effectLst/>
                          <a:latin typeface="+mn-lt"/>
                          <a:cs typeface="Arial" panose="020B0604020202020204" pitchFamily="34" charset="0"/>
                        </a:rPr>
                        <a:t>ESR1</a:t>
                      </a:r>
                      <a:r>
                        <a:rPr lang="en-US" sz="1600" b="0" dirty="0">
                          <a:effectLst/>
                          <a:latin typeface="+mn-lt"/>
                          <a:cs typeface="Arial" panose="020B0604020202020204" pitchFamily="34" charset="0"/>
                        </a:rPr>
                        <a:t> mutation</a:t>
                      </a:r>
                    </a:p>
                    <a:p>
                      <a:pPr marL="171450" marR="0" indent="0">
                        <a:spcBef>
                          <a:spcPts val="0"/>
                        </a:spcBef>
                        <a:spcAft>
                          <a:spcPts val="0"/>
                        </a:spcAft>
                      </a:pPr>
                      <a:r>
                        <a:rPr lang="en-US" sz="1600" b="0" dirty="0">
                          <a:effectLst/>
                          <a:latin typeface="+mn-lt"/>
                          <a:cs typeface="Arial" panose="020B0604020202020204" pitchFamily="34" charset="0"/>
                        </a:rPr>
                        <a:t>Y537S</a:t>
                      </a: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52 (100)</a:t>
                      </a:r>
                    </a:p>
                    <a:p>
                      <a:pPr marL="0" marR="0" algn="ctr">
                        <a:spcBef>
                          <a:spcPts val="0"/>
                        </a:spcBef>
                        <a:spcAft>
                          <a:spcPts val="0"/>
                        </a:spcAft>
                      </a:pPr>
                      <a:r>
                        <a:rPr lang="en-US" sz="1600" dirty="0">
                          <a:effectLst/>
                          <a:latin typeface="+mn-lt"/>
                          <a:cs typeface="Arial" panose="020B0604020202020204" pitchFamily="34" charset="0"/>
                        </a:rPr>
                        <a:t>21 (40)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cs typeface="Arial" panose="020B0604020202020204" pitchFamily="34" charset="0"/>
                        </a:rPr>
                        <a:t>51 (100)</a:t>
                      </a:r>
                    </a:p>
                    <a:p>
                      <a:pPr marL="0" marR="0" algn="ctr">
                        <a:spcBef>
                          <a:spcPts val="0"/>
                        </a:spcBef>
                        <a:spcAft>
                          <a:spcPts val="0"/>
                        </a:spcAft>
                      </a:pPr>
                      <a:r>
                        <a:rPr lang="en-US" sz="1600" dirty="0">
                          <a:effectLst/>
                          <a:latin typeface="+mn-lt"/>
                          <a:cs typeface="Arial" panose="020B0604020202020204" pitchFamily="34" charset="0"/>
                        </a:rPr>
                        <a:t>24 (47)</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3079871893"/>
                  </a:ext>
                </a:extLst>
              </a:tr>
            </a:tbl>
          </a:graphicData>
        </a:graphic>
      </p:graphicFrame>
      <p:grpSp>
        <p:nvGrpSpPr>
          <p:cNvPr id="2" name="Group 1">
            <a:extLst>
              <a:ext uri="{FF2B5EF4-FFF2-40B4-BE49-F238E27FC236}">
                <a16:creationId xmlns:a16="http://schemas.microsoft.com/office/drawing/2014/main" id="{130B5AC9-7132-BCA4-CD7D-2146217B3633}"/>
              </a:ext>
            </a:extLst>
          </p:cNvPr>
          <p:cNvGrpSpPr/>
          <p:nvPr/>
        </p:nvGrpSpPr>
        <p:grpSpPr>
          <a:xfrm>
            <a:off x="15355316" y="17672053"/>
            <a:ext cx="16034357" cy="993391"/>
            <a:chOff x="23968372" y="18359420"/>
            <a:chExt cx="7500815" cy="993391"/>
          </a:xfrm>
        </p:grpSpPr>
        <p:sp>
          <p:nvSpPr>
            <p:cNvPr id="14" name="TextBox 13">
              <a:extLst>
                <a:ext uri="{FF2B5EF4-FFF2-40B4-BE49-F238E27FC236}">
                  <a16:creationId xmlns:a16="http://schemas.microsoft.com/office/drawing/2014/main" id="{DFF51EF0-AA37-67EB-F058-0C092B0E4D58}"/>
                </a:ext>
              </a:extLst>
            </p:cNvPr>
            <p:cNvSpPr txBox="1"/>
            <p:nvPr/>
          </p:nvSpPr>
          <p:spPr>
            <a:xfrm>
              <a:off x="23968372" y="18359420"/>
              <a:ext cx="1610022" cy="461665"/>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t">
              <a:spAutoFit/>
            </a:bodyPr>
            <a:lstStyle/>
            <a:p>
              <a:r>
                <a:rPr lang="en-US" sz="2400" b="1" dirty="0">
                  <a:solidFill>
                    <a:schemeClr val="accent1">
                      <a:lumMod val="50000"/>
                    </a:schemeClr>
                  </a:solidFill>
                  <a:latin typeface="Arial" panose="020B0604020202020204" pitchFamily="34" charset="0"/>
                  <a:cs typeface="Arial" panose="020B0604020202020204" pitchFamily="34" charset="0"/>
                </a:rPr>
                <a:t>References</a:t>
              </a:r>
              <a:endParaRPr lang="en-GB" sz="2400" b="1" dirty="0">
                <a:solidFill>
                  <a:schemeClr val="accent1">
                    <a:lumMod val="50000"/>
                  </a:schemeClr>
                </a:solidFill>
                <a:latin typeface="Arial" panose="020B0604020202020204" pitchFamily="34" charset="0"/>
                <a:cs typeface="Arial" panose="020B0604020202020204" pitchFamily="34" charset="0"/>
              </a:endParaRPr>
            </a:p>
          </p:txBody>
        </p:sp>
        <p:cxnSp>
          <p:nvCxnSpPr>
            <p:cNvPr id="20" name="Straight Connector 19">
              <a:extLst>
                <a:ext uri="{FF2B5EF4-FFF2-40B4-BE49-F238E27FC236}">
                  <a16:creationId xmlns:a16="http://schemas.microsoft.com/office/drawing/2014/main" id="{6504444F-4B65-0125-84E2-9C9B01757093}"/>
                </a:ext>
              </a:extLst>
            </p:cNvPr>
            <p:cNvCxnSpPr>
              <a:cxnSpLocks/>
            </p:cNvCxnSpPr>
            <p:nvPr/>
          </p:nvCxnSpPr>
          <p:spPr>
            <a:xfrm>
              <a:off x="23971107" y="18776072"/>
              <a:ext cx="7498080" cy="0"/>
            </a:xfrm>
            <a:prstGeom prst="line">
              <a:avLst/>
            </a:prstGeom>
            <a:ln w="38100">
              <a:solidFill>
                <a:srgbClr val="AEDCEC"/>
              </a:solidFill>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83D7EFDE-0274-9AE7-C451-72A8882C35B9}"/>
                </a:ext>
              </a:extLst>
            </p:cNvPr>
            <p:cNvSpPr txBox="1"/>
            <p:nvPr/>
          </p:nvSpPr>
          <p:spPr>
            <a:xfrm>
              <a:off x="23968372" y="18798813"/>
              <a:ext cx="7498080" cy="553998"/>
            </a:xfrm>
            <a:prstGeom prst="rect">
              <a:avLst/>
            </a:prstGeom>
            <a:noFill/>
          </p:spPr>
          <p:txBody>
            <a:bodyPr wrap="square" rtlCol="0">
              <a:spAutoFit/>
            </a:bodyPr>
            <a:lstStyle/>
            <a:p>
              <a:pPr>
                <a:buClr>
                  <a:schemeClr val="accent1"/>
                </a:buClr>
              </a:pPr>
              <a:r>
                <a:rPr lang="en-US" sz="1000" b="1" dirty="0">
                  <a:latin typeface="Arial" panose="020B0604020202020204" pitchFamily="34" charset="0"/>
                  <a:cs typeface="Arial" panose="020B0604020202020204" pitchFamily="34" charset="0"/>
                </a:rPr>
                <a:t>1. </a:t>
              </a:r>
              <a:r>
                <a:rPr lang="en-US" sz="1000" dirty="0">
                  <a:latin typeface="Arial" panose="020B0604020202020204" pitchFamily="34" charset="0"/>
                  <a:cs typeface="Arial" panose="020B0604020202020204" pitchFamily="34" charset="0"/>
                </a:rPr>
                <a:t>Fan P, et al. Cancer Drug Resist. 2019;2:198-209. </a:t>
              </a:r>
              <a:r>
                <a:rPr lang="en-US" sz="1000" b="1" dirty="0">
                  <a:latin typeface="Arial" panose="020B0604020202020204" pitchFamily="34" charset="0"/>
                  <a:cs typeface="Arial" panose="020B0604020202020204" pitchFamily="34" charset="0"/>
                </a:rPr>
                <a:t>2.</a:t>
              </a:r>
              <a:r>
                <a:rPr lang="en-US" sz="1000" dirty="0">
                  <a:latin typeface="Arial" panose="020B0604020202020204" pitchFamily="34" charset="0"/>
                  <a:cs typeface="Arial" panose="020B0604020202020204" pitchFamily="34" charset="0"/>
                </a:rPr>
                <a:t> De Santo I, et al. Cancers (Basel). 2019;11:1894. </a:t>
              </a:r>
              <a:r>
                <a:rPr lang="en-US" sz="1000" b="1" dirty="0">
                  <a:latin typeface="Arial" panose="020B0604020202020204" pitchFamily="34" charset="0"/>
                  <a:cs typeface="Arial" panose="020B0604020202020204" pitchFamily="34" charset="0"/>
                </a:rPr>
                <a:t>3.</a:t>
              </a:r>
              <a:r>
                <a:rPr lang="en-US" sz="1000" dirty="0">
                  <a:latin typeface="Arial" panose="020B0604020202020204" pitchFamily="34" charset="0"/>
                  <a:cs typeface="Arial" panose="020B0604020202020204" pitchFamily="34" charset="0"/>
                </a:rPr>
                <a:t> Brett JO, et al. Breast Cancer Res. 2021;23:85. </a:t>
              </a:r>
              <a:r>
                <a:rPr lang="en-US" sz="1000" b="1" dirty="0">
                  <a:latin typeface="Arial" panose="020B0604020202020204" pitchFamily="34" charset="0"/>
                  <a:cs typeface="Arial" panose="020B0604020202020204" pitchFamily="34" charset="0"/>
                </a:rPr>
                <a:t>4.</a:t>
              </a:r>
              <a:r>
                <a:rPr lang="en-US" sz="1000" dirty="0">
                  <a:latin typeface="Arial" panose="020B0604020202020204" pitchFamily="34" charset="0"/>
                  <a:cs typeface="Arial" panose="020B0604020202020204" pitchFamily="34" charset="0"/>
                </a:rPr>
                <a:t> Herzog SK, et al. Br J Cancer. 2022;126:174-186. </a:t>
              </a:r>
              <a:r>
                <a:rPr lang="en-US" sz="1000" b="1" dirty="0">
                  <a:latin typeface="Arial" panose="020B0604020202020204" pitchFamily="34" charset="0"/>
                  <a:cs typeface="Arial" panose="020B0604020202020204" pitchFamily="34" charset="0"/>
                </a:rPr>
                <a:t>5.</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Andreano</a:t>
              </a:r>
              <a:r>
                <a:rPr lang="en-US" sz="1000" dirty="0">
                  <a:latin typeface="Arial" panose="020B0604020202020204" pitchFamily="34" charset="0"/>
                  <a:cs typeface="Arial" panose="020B0604020202020204" pitchFamily="34" charset="0"/>
                </a:rPr>
                <a:t> KJ, et al. Mol Cancer </a:t>
              </a:r>
              <a:r>
                <a:rPr lang="en-US" sz="1000" dirty="0" err="1">
                  <a:latin typeface="Arial" panose="020B0604020202020204" pitchFamily="34" charset="0"/>
                  <a:cs typeface="Arial" panose="020B0604020202020204" pitchFamily="34" charset="0"/>
                </a:rPr>
                <a:t>Ther</a:t>
              </a:r>
              <a:r>
                <a:rPr lang="en-US" sz="1000" dirty="0">
                  <a:latin typeface="Arial" panose="020B0604020202020204" pitchFamily="34" charset="0"/>
                  <a:cs typeface="Arial" panose="020B0604020202020204" pitchFamily="34" charset="0"/>
                </a:rPr>
                <a:t>. 2020;19:1395-1405. </a:t>
              </a:r>
              <a:r>
                <a:rPr lang="en-US" sz="1000" b="1" dirty="0">
                  <a:latin typeface="Arial" panose="020B0604020202020204" pitchFamily="34" charset="0"/>
                  <a:cs typeface="Arial" panose="020B0604020202020204" pitchFamily="34" charset="0"/>
                </a:rPr>
                <a:t>6.</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Lainé</a:t>
              </a:r>
              <a:r>
                <a:rPr lang="en-US" sz="1000" dirty="0">
                  <a:latin typeface="Arial" panose="020B0604020202020204" pitchFamily="34" charset="0"/>
                  <a:cs typeface="Arial" panose="020B0604020202020204" pitchFamily="34" charset="0"/>
                </a:rPr>
                <a:t> M, et al. Breast Cancer Research. 2021;23:54. </a:t>
              </a:r>
              <a:r>
                <a:rPr lang="en-US" sz="1000" b="1"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 Damodaran S, et al. J Clin Oncol. 2021;40:1022.</a:t>
              </a:r>
              <a:r>
                <a:rPr lang="en-US" sz="1000" i="1" dirty="0">
                  <a:latin typeface="Arial" panose="020B0604020202020204" pitchFamily="34" charset="0"/>
                  <a:cs typeface="Arial" panose="020B0604020202020204" pitchFamily="34" charset="0"/>
                </a:rPr>
                <a:t> </a:t>
              </a:r>
              <a:endParaRPr lang="en-US" sz="1000" b="1" dirty="0">
                <a:latin typeface="Arial" panose="020B0604020202020204" pitchFamily="34" charset="0"/>
                <a:cs typeface="Arial" panose="020B0604020202020204" pitchFamily="34" charset="0"/>
              </a:endParaRPr>
            </a:p>
            <a:p>
              <a:pPr>
                <a:buClr>
                  <a:schemeClr val="accent1"/>
                </a:buClr>
              </a:pPr>
              <a:endParaRPr lang="en-US" sz="1000" dirty="0">
                <a:latin typeface="Arial" panose="020B0604020202020204" pitchFamily="34" charset="0"/>
                <a:cs typeface="Arial" panose="020B0604020202020204" pitchFamily="34" charset="0"/>
              </a:endParaRPr>
            </a:p>
          </p:txBody>
        </p:sp>
      </p:grpSp>
      <p:sp>
        <p:nvSpPr>
          <p:cNvPr id="37" name="TextBox 36">
            <a:extLst>
              <a:ext uri="{FF2B5EF4-FFF2-40B4-BE49-F238E27FC236}">
                <a16:creationId xmlns:a16="http://schemas.microsoft.com/office/drawing/2014/main" id="{31AFA480-8A36-FFDA-551A-8DCF7259AF73}"/>
              </a:ext>
            </a:extLst>
          </p:cNvPr>
          <p:cNvSpPr txBox="1"/>
          <p:nvPr/>
        </p:nvSpPr>
        <p:spPr>
          <a:xfrm>
            <a:off x="403950" y="16386589"/>
            <a:ext cx="7040880" cy="1477328"/>
          </a:xfrm>
          <a:prstGeom prst="rect">
            <a:avLst/>
          </a:prstGeom>
          <a:noFill/>
        </p:spPr>
        <p:txBody>
          <a:bodyPr wrap="square">
            <a:spAutoFit/>
          </a:bodyPr>
          <a:lstStyle/>
          <a:p>
            <a:pPr marL="288925" marR="0" lvl="0" indent="-285750" algn="l" defTabSz="914400" rtl="0" eaLnBrk="1" fontAlgn="auto" latinLnBrk="0" hangingPunct="1">
              <a:lnSpc>
                <a:spcPct val="100000"/>
              </a:lnSpc>
              <a:spcBef>
                <a:spcPts val="320"/>
              </a:spcBef>
              <a:spcAft>
                <a:spcPts val="0"/>
              </a:spcAft>
              <a:buClr>
                <a:schemeClr val="accent1"/>
              </a:buClr>
              <a:buSzPct val="140000"/>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Statistical analysis: </a:t>
            </a:r>
            <a:r>
              <a:rPr lang="en-US" dirty="0">
                <a:latin typeface="Arial" panose="020B0604020202020204" pitchFamily="34" charset="0"/>
                <a:cs typeface="Arial" panose="020B0604020202020204" pitchFamily="34" charset="0"/>
              </a:rPr>
              <a:t>For the primary endpoint of PFS, a log-rank test stratifying on (a) visceral metastasis status (yes/no) and (b) Y537S mutation status (yes/no) was used for the primary comparison. A two-sided p&lt;0.05 provided a power of 0.90 to detect a HR of 0.5</a:t>
            </a:r>
          </a:p>
        </p:txBody>
      </p:sp>
      <p:graphicFrame>
        <p:nvGraphicFramePr>
          <p:cNvPr id="42" name="Table 41">
            <a:extLst>
              <a:ext uri="{FF2B5EF4-FFF2-40B4-BE49-F238E27FC236}">
                <a16:creationId xmlns:a16="http://schemas.microsoft.com/office/drawing/2014/main" id="{CC9AF2C2-FE90-DCD9-9592-9FEF7726441D}"/>
              </a:ext>
            </a:extLst>
          </p:cNvPr>
          <p:cNvGraphicFramePr>
            <a:graphicFrameLocks noGrp="1"/>
          </p:cNvGraphicFramePr>
          <p:nvPr>
            <p:extLst>
              <p:ext uri="{D42A27DB-BD31-4B8C-83A1-F6EECF244321}">
                <p14:modId xmlns:p14="http://schemas.microsoft.com/office/powerpoint/2010/main" val="2953173826"/>
              </p:ext>
            </p:extLst>
          </p:nvPr>
        </p:nvGraphicFramePr>
        <p:xfrm>
          <a:off x="745627" y="14242139"/>
          <a:ext cx="6119317" cy="1920240"/>
        </p:xfrm>
        <a:graphic>
          <a:graphicData uri="http://schemas.openxmlformats.org/drawingml/2006/table">
            <a:tbl>
              <a:tblPr firstRow="1" firstCol="1" bandRow="1">
                <a:tableStyleId>{22838BEF-8BB2-4498-84A7-C5851F593DF1}</a:tableStyleId>
              </a:tblPr>
              <a:tblGrid>
                <a:gridCol w="1611774">
                  <a:extLst>
                    <a:ext uri="{9D8B030D-6E8A-4147-A177-3AD203B41FA5}">
                      <a16:colId xmlns:a16="http://schemas.microsoft.com/office/drawing/2014/main" val="1219422886"/>
                    </a:ext>
                  </a:extLst>
                </a:gridCol>
                <a:gridCol w="4507543">
                  <a:extLst>
                    <a:ext uri="{9D8B030D-6E8A-4147-A177-3AD203B41FA5}">
                      <a16:colId xmlns:a16="http://schemas.microsoft.com/office/drawing/2014/main" val="866361140"/>
                    </a:ext>
                  </a:extLst>
                </a:gridCol>
              </a:tblGrid>
              <a:tr h="274320">
                <a:tc>
                  <a:txBody>
                    <a:bodyPr/>
                    <a:lstStyle/>
                    <a:p>
                      <a:pPr marL="0" marR="0">
                        <a:lnSpc>
                          <a:spcPct val="106000"/>
                        </a:lnSpc>
                        <a:spcBef>
                          <a:spcPts val="0"/>
                        </a:spcBef>
                        <a:spcAft>
                          <a:spcPts val="0"/>
                        </a:spcAft>
                      </a:pPr>
                      <a:r>
                        <a:rPr lang="en-US" sz="1600" kern="1200" dirty="0">
                          <a:solidFill>
                            <a:schemeClr val="bg1"/>
                          </a:solidFill>
                          <a:effectLst/>
                          <a:latin typeface="+mn-lt"/>
                        </a:rPr>
                        <a:t> </a:t>
                      </a:r>
                      <a:r>
                        <a:rPr lang="en-US" sz="1600" i="0" dirty="0">
                          <a:solidFill>
                            <a:schemeClr val="bg1"/>
                          </a:solidFill>
                          <a:latin typeface="+mn-lt"/>
                          <a:cs typeface="Arial" panose="020B0604020202020204" pitchFamily="34" charset="0"/>
                        </a:rPr>
                        <a:t>Endpoints</a:t>
                      </a: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tc>
                  <a:txBody>
                    <a:bodyPr/>
                    <a:lstStyle/>
                    <a:p>
                      <a:pPr marL="0" marR="0" algn="ctr">
                        <a:lnSpc>
                          <a:spcPct val="106000"/>
                        </a:lnSpc>
                        <a:spcBef>
                          <a:spcPts val="0"/>
                        </a:spcBef>
                        <a:spcAft>
                          <a:spcPts val="0"/>
                        </a:spcAft>
                      </a:pP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extLst>
                  <a:ext uri="{0D108BD9-81ED-4DB2-BD59-A6C34878D82A}">
                    <a16:rowId xmlns:a16="http://schemas.microsoft.com/office/drawing/2014/main" val="2349148869"/>
                  </a:ext>
                </a:extLst>
              </a:tr>
              <a:tr h="201168">
                <a:tc>
                  <a:txBody>
                    <a:bodyPr/>
                    <a:lstStyle/>
                    <a:p>
                      <a:r>
                        <a:rPr lang="en-US" sz="1600" dirty="0"/>
                        <a:t>Primary</a:t>
                      </a: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Progression-free survival (PFS)</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1287874969"/>
                  </a:ext>
                </a:extLst>
              </a:tr>
              <a:tr h="201168">
                <a:tc>
                  <a:txBody>
                    <a:bodyPr/>
                    <a:lstStyle/>
                    <a:p>
                      <a:r>
                        <a:rPr lang="en-US" sz="1600" dirty="0"/>
                        <a:t>Secondary</a:t>
                      </a:r>
                    </a:p>
                    <a:p>
                      <a:endParaRPr lang="en-US" sz="1600" dirty="0"/>
                    </a:p>
                    <a:p>
                      <a:endParaRPr lang="en-US" sz="1600" dirty="0"/>
                    </a:p>
                    <a:p>
                      <a:endParaRPr lang="en-US" sz="1600" dirty="0"/>
                    </a:p>
                    <a:p>
                      <a:endParaRPr lang="en-US" sz="1600" dirty="0"/>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p>
                      <a:pPr marL="0" indent="0">
                        <a:spcBef>
                          <a:spcPts val="300"/>
                        </a:spcBef>
                        <a:buClr>
                          <a:schemeClr val="accent1"/>
                        </a:buClr>
                        <a:buSzPct val="140000"/>
                        <a:buNone/>
                      </a:pPr>
                      <a:r>
                        <a:rPr lang="en-US" sz="1600" dirty="0"/>
                        <a:t>Clinical benefit rate (CBR)</a:t>
                      </a:r>
                    </a:p>
                    <a:p>
                      <a:pPr marL="0" indent="0">
                        <a:spcBef>
                          <a:spcPts val="300"/>
                        </a:spcBef>
                        <a:buClr>
                          <a:schemeClr val="accent1"/>
                        </a:buClr>
                        <a:buSzPct val="140000"/>
                        <a:buNone/>
                      </a:pPr>
                      <a:r>
                        <a:rPr lang="en-US" sz="1600" dirty="0"/>
                        <a:t>Objective response rate (ORR)</a:t>
                      </a:r>
                    </a:p>
                    <a:p>
                      <a:pPr marL="0" indent="0">
                        <a:spcBef>
                          <a:spcPts val="300"/>
                        </a:spcBef>
                        <a:buClr>
                          <a:schemeClr val="accent1"/>
                        </a:buClr>
                        <a:buSzPct val="140000"/>
                        <a:buNone/>
                      </a:pPr>
                      <a:r>
                        <a:rPr lang="en-US" sz="1600" dirty="0"/>
                        <a:t>Overall survival (OS)</a:t>
                      </a:r>
                    </a:p>
                    <a:p>
                      <a:pPr marL="0" marR="0" lvl="0" indent="0" algn="l" defTabSz="914400" rtl="0" eaLnBrk="1" fontAlgn="auto" latinLnBrk="0" hangingPunct="1">
                        <a:lnSpc>
                          <a:spcPct val="100000"/>
                        </a:lnSpc>
                        <a:spcBef>
                          <a:spcPts val="300"/>
                        </a:spcBef>
                        <a:spcAft>
                          <a:spcPts val="0"/>
                        </a:spcAft>
                        <a:buClr>
                          <a:schemeClr val="accent1"/>
                        </a:buClr>
                        <a:buSzPct val="140000"/>
                        <a:buFont typeface="Arial"/>
                        <a:buNone/>
                        <a:tabLst/>
                        <a:defRPr/>
                      </a:pPr>
                      <a:r>
                        <a:rPr lang="en-US" sz="1600" dirty="0"/>
                        <a:t>Safety and tolerability as assessed by CTCAE (V.5)</a:t>
                      </a: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2315539135"/>
                  </a:ext>
                </a:extLst>
              </a:tr>
            </a:tbl>
          </a:graphicData>
        </a:graphic>
      </p:graphicFrame>
      <p:grpSp>
        <p:nvGrpSpPr>
          <p:cNvPr id="153" name="Group 152">
            <a:extLst>
              <a:ext uri="{FF2B5EF4-FFF2-40B4-BE49-F238E27FC236}">
                <a16:creationId xmlns:a16="http://schemas.microsoft.com/office/drawing/2014/main" id="{33F4523B-EB2C-44D3-8E36-4E00F689A94F}"/>
              </a:ext>
            </a:extLst>
          </p:cNvPr>
          <p:cNvGrpSpPr/>
          <p:nvPr/>
        </p:nvGrpSpPr>
        <p:grpSpPr>
          <a:xfrm>
            <a:off x="8542122" y="5391462"/>
            <a:ext cx="6000215" cy="3624815"/>
            <a:chOff x="404929" y="1300429"/>
            <a:chExt cx="4533476" cy="2795556"/>
          </a:xfrm>
        </p:grpSpPr>
        <p:sp>
          <p:nvSpPr>
            <p:cNvPr id="154" name="Rectangle 153">
              <a:extLst>
                <a:ext uri="{FF2B5EF4-FFF2-40B4-BE49-F238E27FC236}">
                  <a16:creationId xmlns:a16="http://schemas.microsoft.com/office/drawing/2014/main" id="{06C51B1D-50CB-933F-F2FB-20348F3A43AD}"/>
                </a:ext>
              </a:extLst>
            </p:cNvPr>
            <p:cNvSpPr/>
            <p:nvPr/>
          </p:nvSpPr>
          <p:spPr>
            <a:xfrm>
              <a:off x="2159636" y="1300429"/>
              <a:ext cx="1044582" cy="389292"/>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Screened</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201</a:t>
              </a:r>
            </a:p>
          </p:txBody>
        </p:sp>
        <p:sp>
          <p:nvSpPr>
            <p:cNvPr id="155" name="Rectangle 154">
              <a:extLst>
                <a:ext uri="{FF2B5EF4-FFF2-40B4-BE49-F238E27FC236}">
                  <a16:creationId xmlns:a16="http://schemas.microsoft.com/office/drawing/2014/main" id="{9BDC0EB2-313B-1F94-5AD6-6D613D979D41}"/>
                </a:ext>
              </a:extLst>
            </p:cNvPr>
            <p:cNvSpPr/>
            <p:nvPr/>
          </p:nvSpPr>
          <p:spPr>
            <a:xfrm>
              <a:off x="2089573" y="1940225"/>
              <a:ext cx="1184708" cy="389292"/>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Randomized</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103</a:t>
              </a:r>
            </a:p>
          </p:txBody>
        </p:sp>
        <p:sp>
          <p:nvSpPr>
            <p:cNvPr id="156" name="Rectangle 155">
              <a:extLst>
                <a:ext uri="{FF2B5EF4-FFF2-40B4-BE49-F238E27FC236}">
                  <a16:creationId xmlns:a16="http://schemas.microsoft.com/office/drawing/2014/main" id="{6FF31A51-6568-3907-4FBA-DEBF04FD48B0}"/>
                </a:ext>
              </a:extLst>
            </p:cNvPr>
            <p:cNvSpPr/>
            <p:nvPr/>
          </p:nvSpPr>
          <p:spPr>
            <a:xfrm>
              <a:off x="404929" y="2130177"/>
              <a:ext cx="1061110" cy="329387"/>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Lasofoxifene ITT</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52</a:t>
              </a:r>
            </a:p>
          </p:txBody>
        </p:sp>
        <p:sp>
          <p:nvSpPr>
            <p:cNvPr id="157" name="Rectangle 156">
              <a:extLst>
                <a:ext uri="{FF2B5EF4-FFF2-40B4-BE49-F238E27FC236}">
                  <a16:creationId xmlns:a16="http://schemas.microsoft.com/office/drawing/2014/main" id="{7587761B-E553-7CEC-BCC5-87B772E31CA9}"/>
                </a:ext>
              </a:extLst>
            </p:cNvPr>
            <p:cNvSpPr/>
            <p:nvPr/>
          </p:nvSpPr>
          <p:spPr>
            <a:xfrm>
              <a:off x="3877295" y="2130177"/>
              <a:ext cx="1061110" cy="329387"/>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Fulvestrant ITT</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51</a:t>
              </a:r>
            </a:p>
          </p:txBody>
        </p:sp>
        <p:sp>
          <p:nvSpPr>
            <p:cNvPr id="158" name="Rectangle 157">
              <a:extLst>
                <a:ext uri="{FF2B5EF4-FFF2-40B4-BE49-F238E27FC236}">
                  <a16:creationId xmlns:a16="http://schemas.microsoft.com/office/drawing/2014/main" id="{57CC4A10-8708-C2AF-178C-E2F4CD06A0C4}"/>
                </a:ext>
              </a:extLst>
            </p:cNvPr>
            <p:cNvSpPr/>
            <p:nvPr/>
          </p:nvSpPr>
          <p:spPr>
            <a:xfrm>
              <a:off x="404929" y="2970754"/>
              <a:ext cx="1061110" cy="329387"/>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Discontinuation</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48</a:t>
              </a:r>
            </a:p>
          </p:txBody>
        </p:sp>
        <p:sp>
          <p:nvSpPr>
            <p:cNvPr id="159" name="Rectangle 158">
              <a:extLst>
                <a:ext uri="{FF2B5EF4-FFF2-40B4-BE49-F238E27FC236}">
                  <a16:creationId xmlns:a16="http://schemas.microsoft.com/office/drawing/2014/main" id="{01C31FDB-2B9D-345E-9222-912A17C26345}"/>
                </a:ext>
              </a:extLst>
            </p:cNvPr>
            <p:cNvSpPr/>
            <p:nvPr/>
          </p:nvSpPr>
          <p:spPr>
            <a:xfrm>
              <a:off x="404929" y="3766598"/>
              <a:ext cx="1061110" cy="329387"/>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Ongoing</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4</a:t>
              </a:r>
            </a:p>
          </p:txBody>
        </p:sp>
        <p:sp>
          <p:nvSpPr>
            <p:cNvPr id="160" name="Rectangle 159">
              <a:extLst>
                <a:ext uri="{FF2B5EF4-FFF2-40B4-BE49-F238E27FC236}">
                  <a16:creationId xmlns:a16="http://schemas.microsoft.com/office/drawing/2014/main" id="{009749DB-65B2-3B4C-2683-7C84E7406FA3}"/>
                </a:ext>
              </a:extLst>
            </p:cNvPr>
            <p:cNvSpPr/>
            <p:nvPr/>
          </p:nvSpPr>
          <p:spPr>
            <a:xfrm>
              <a:off x="3877295" y="2977615"/>
              <a:ext cx="1061110" cy="315665"/>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Discontinuation</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49</a:t>
              </a:r>
            </a:p>
          </p:txBody>
        </p:sp>
        <p:sp>
          <p:nvSpPr>
            <p:cNvPr id="161" name="Rectangle 160">
              <a:extLst>
                <a:ext uri="{FF2B5EF4-FFF2-40B4-BE49-F238E27FC236}">
                  <a16:creationId xmlns:a16="http://schemas.microsoft.com/office/drawing/2014/main" id="{43E41898-4CE8-D684-FDBE-05FEF815D832}"/>
                </a:ext>
              </a:extLst>
            </p:cNvPr>
            <p:cNvSpPr/>
            <p:nvPr/>
          </p:nvSpPr>
          <p:spPr>
            <a:xfrm>
              <a:off x="3877295" y="3766598"/>
              <a:ext cx="1061110" cy="315665"/>
            </a:xfrm>
            <a:prstGeom prst="rect">
              <a:avLst/>
            </a:prstGeom>
            <a:solidFill>
              <a:srgbClr val="FFFFFF"/>
            </a:solidFill>
            <a:ln w="25400" cap="flat" cmpd="sng" algn="ctr">
              <a:solidFill>
                <a:srgbClr val="5B9BD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Ongoing</a:t>
              </a: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n = 2</a:t>
              </a:r>
            </a:p>
          </p:txBody>
        </p:sp>
        <p:sp>
          <p:nvSpPr>
            <p:cNvPr id="162" name="Rectangle 161">
              <a:extLst>
                <a:ext uri="{FF2B5EF4-FFF2-40B4-BE49-F238E27FC236}">
                  <a16:creationId xmlns:a16="http://schemas.microsoft.com/office/drawing/2014/main" id="{B9999678-2B7E-7BB2-1CE5-CA64E5E9FCB6}"/>
                </a:ext>
              </a:extLst>
            </p:cNvPr>
            <p:cNvSpPr/>
            <p:nvPr/>
          </p:nvSpPr>
          <p:spPr>
            <a:xfrm>
              <a:off x="1733091" y="2571750"/>
              <a:ext cx="1897671" cy="1127395"/>
            </a:xfrm>
            <a:prstGeom prst="rect">
              <a:avLst/>
            </a:prstGeom>
            <a:solidFill>
              <a:srgbClr val="FFFFFF"/>
            </a:solidFill>
            <a:ln w="25400" cap="flat" cmpd="sng" algn="ctr">
              <a:solidFill>
                <a:srgbClr val="5B9BD5"/>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1" i="0" u="none" strike="noStrike" kern="0" cap="none" spc="0" normalizeH="0" baseline="0" noProof="0" dirty="0">
                  <a:ln>
                    <a:noFill/>
                  </a:ln>
                  <a:effectLst/>
                  <a:uLnTx/>
                  <a:uFillTx/>
                  <a:latin typeface="Arial"/>
                  <a:ea typeface="+mn-ea"/>
                  <a:cs typeface="+mn-cs"/>
                  <a:sym typeface="Arial"/>
                </a:rPr>
                <a:t>LAS        Discontinuation          Fulv</a:t>
              </a:r>
            </a:p>
            <a:p>
              <a:pPr marL="0" marR="0" lvl="3"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2	       Withdrew Consent       4</a:t>
              </a:r>
            </a:p>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0	</a:t>
              </a:r>
              <a:r>
                <a:rPr lang="en-US" sz="1100" kern="0" dirty="0">
                  <a:latin typeface="Arial"/>
                  <a:sym typeface="Arial"/>
                </a:rPr>
                <a:t>       </a:t>
              </a:r>
              <a:r>
                <a:rPr kumimoji="0" lang="en-US" sz="1100" b="0" i="0" u="none" strike="noStrike" kern="0" cap="none" spc="0" normalizeH="0" baseline="0" noProof="0" dirty="0">
                  <a:ln>
                    <a:noFill/>
                  </a:ln>
                  <a:effectLst/>
                  <a:uLnTx/>
                  <a:uFillTx/>
                  <a:latin typeface="Arial"/>
                  <a:ea typeface="+mn-ea"/>
                  <a:cs typeface="+mn-cs"/>
                  <a:sym typeface="Arial"/>
                </a:rPr>
                <a:t>Relocation		     1</a:t>
              </a:r>
            </a:p>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2	       Investigator Decision   1</a:t>
              </a:r>
            </a:p>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1	       Adverse event*</a:t>
              </a:r>
              <a:r>
                <a:rPr lang="en-US" sz="1100" kern="0" dirty="0">
                  <a:latin typeface="Arial"/>
                  <a:sym typeface="Arial"/>
                </a:rPr>
                <a:t>	      </a:t>
              </a:r>
              <a:r>
                <a:rPr kumimoji="0" lang="en-US" sz="1100" b="0" i="0" u="none" strike="noStrike" kern="0" cap="none" spc="0" normalizeH="0" baseline="0" noProof="0" dirty="0">
                  <a:ln>
                    <a:noFill/>
                  </a:ln>
                  <a:effectLst/>
                  <a:uLnTx/>
                  <a:uFillTx/>
                  <a:latin typeface="Arial"/>
                  <a:ea typeface="+mn-ea"/>
                  <a:cs typeface="+mn-cs"/>
                  <a:sym typeface="Arial"/>
                </a:rPr>
                <a:t>0</a:t>
              </a:r>
            </a:p>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43	       Disease progression    42</a:t>
              </a:r>
            </a:p>
            <a:p>
              <a:pPr marL="0" marR="0" lvl="0" indent="0" defTabSz="914400" eaLnBrk="1" fontAlgn="auto" latinLnBrk="0" hangingPunct="1">
                <a:lnSpc>
                  <a:spcPct val="100000"/>
                </a:lnSpc>
                <a:spcBef>
                  <a:spcPts val="0"/>
                </a:spcBef>
                <a:spcAft>
                  <a:spcPts val="0"/>
                </a:spcAft>
                <a:buClr>
                  <a:srgbClr val="000000"/>
                </a:buClr>
                <a:buSzTx/>
                <a:buFont typeface="Arial"/>
                <a:buNone/>
                <a:tabLst>
                  <a:tab pos="342900" algn="l"/>
                  <a:tab pos="1543050" algn="l"/>
                </a:tabLst>
                <a:defRPr/>
              </a:pPr>
              <a:r>
                <a:rPr kumimoji="0" lang="en-US" sz="1100" b="0" i="0" u="none" strike="noStrike" kern="0" cap="none" spc="0" normalizeH="0" baseline="0" noProof="0" dirty="0">
                  <a:ln>
                    <a:noFill/>
                  </a:ln>
                  <a:effectLst/>
                  <a:uLnTx/>
                  <a:uFillTx/>
                  <a:latin typeface="Arial"/>
                  <a:ea typeface="+mn-ea"/>
                  <a:cs typeface="+mn-cs"/>
                  <a:sym typeface="Arial"/>
                </a:rPr>
                <a:t>0	       Other	             1</a:t>
              </a:r>
            </a:p>
          </p:txBody>
        </p:sp>
        <p:cxnSp>
          <p:nvCxnSpPr>
            <p:cNvPr id="163" name="Straight Arrow Connector 162">
              <a:extLst>
                <a:ext uri="{FF2B5EF4-FFF2-40B4-BE49-F238E27FC236}">
                  <a16:creationId xmlns:a16="http://schemas.microsoft.com/office/drawing/2014/main" id="{F94427B5-26EF-859A-4053-7B870D1497FA}"/>
                </a:ext>
              </a:extLst>
            </p:cNvPr>
            <p:cNvCxnSpPr>
              <a:cxnSpLocks/>
              <a:stCxn id="154" idx="2"/>
              <a:endCxn id="155" idx="0"/>
            </p:cNvCxnSpPr>
            <p:nvPr/>
          </p:nvCxnSpPr>
          <p:spPr>
            <a:xfrm>
              <a:off x="2681927" y="1689721"/>
              <a:ext cx="0" cy="250504"/>
            </a:xfrm>
            <a:prstGeom prst="straightConnector1">
              <a:avLst/>
            </a:prstGeom>
            <a:noFill/>
            <a:ln w="19050" cap="flat" cmpd="sng" algn="ctr">
              <a:solidFill>
                <a:srgbClr val="5B9BD5"/>
              </a:solidFill>
              <a:prstDash val="solid"/>
              <a:tailEnd type="triangle"/>
            </a:ln>
            <a:effectLst/>
          </p:spPr>
        </p:cxnSp>
        <p:cxnSp>
          <p:nvCxnSpPr>
            <p:cNvPr id="164" name="Straight Arrow Connector 163">
              <a:extLst>
                <a:ext uri="{FF2B5EF4-FFF2-40B4-BE49-F238E27FC236}">
                  <a16:creationId xmlns:a16="http://schemas.microsoft.com/office/drawing/2014/main" id="{149856F5-D972-6DB8-39B9-00013F8E5533}"/>
                </a:ext>
              </a:extLst>
            </p:cNvPr>
            <p:cNvCxnSpPr>
              <a:cxnSpLocks/>
              <a:stCxn id="155" idx="1"/>
              <a:endCxn id="156" idx="3"/>
            </p:cNvCxnSpPr>
            <p:nvPr/>
          </p:nvCxnSpPr>
          <p:spPr>
            <a:xfrm flipH="1">
              <a:off x="1466039" y="2134871"/>
              <a:ext cx="623534" cy="160000"/>
            </a:xfrm>
            <a:prstGeom prst="straightConnector1">
              <a:avLst/>
            </a:prstGeom>
            <a:noFill/>
            <a:ln w="19050" cap="flat" cmpd="sng" algn="ctr">
              <a:solidFill>
                <a:srgbClr val="5B9BD5"/>
              </a:solidFill>
              <a:prstDash val="solid"/>
              <a:tailEnd type="triangle"/>
            </a:ln>
            <a:effectLst/>
          </p:spPr>
        </p:cxnSp>
        <p:cxnSp>
          <p:nvCxnSpPr>
            <p:cNvPr id="165" name="Straight Arrow Connector 164">
              <a:extLst>
                <a:ext uri="{FF2B5EF4-FFF2-40B4-BE49-F238E27FC236}">
                  <a16:creationId xmlns:a16="http://schemas.microsoft.com/office/drawing/2014/main" id="{9D3BF6D9-4191-0CD6-4367-78BAC09FDA2A}"/>
                </a:ext>
              </a:extLst>
            </p:cNvPr>
            <p:cNvCxnSpPr>
              <a:cxnSpLocks/>
              <a:stCxn id="155" idx="3"/>
              <a:endCxn id="157" idx="1"/>
            </p:cNvCxnSpPr>
            <p:nvPr/>
          </p:nvCxnSpPr>
          <p:spPr>
            <a:xfrm>
              <a:off x="3274281" y="2134871"/>
              <a:ext cx="603014" cy="160000"/>
            </a:xfrm>
            <a:prstGeom prst="straightConnector1">
              <a:avLst/>
            </a:prstGeom>
            <a:noFill/>
            <a:ln w="19050" cap="flat" cmpd="sng" algn="ctr">
              <a:solidFill>
                <a:srgbClr val="5B9BD5"/>
              </a:solidFill>
              <a:prstDash val="solid"/>
              <a:tailEnd type="triangle"/>
            </a:ln>
            <a:effectLst/>
          </p:spPr>
        </p:cxnSp>
        <p:cxnSp>
          <p:nvCxnSpPr>
            <p:cNvPr id="166" name="Straight Arrow Connector 165">
              <a:extLst>
                <a:ext uri="{FF2B5EF4-FFF2-40B4-BE49-F238E27FC236}">
                  <a16:creationId xmlns:a16="http://schemas.microsoft.com/office/drawing/2014/main" id="{7C5B02E8-B65C-CF8D-2952-4E2DE245C132}"/>
                </a:ext>
              </a:extLst>
            </p:cNvPr>
            <p:cNvCxnSpPr>
              <a:cxnSpLocks/>
              <a:stCxn id="156" idx="2"/>
              <a:endCxn id="158" idx="0"/>
            </p:cNvCxnSpPr>
            <p:nvPr/>
          </p:nvCxnSpPr>
          <p:spPr>
            <a:xfrm>
              <a:off x="935484" y="2459564"/>
              <a:ext cx="0" cy="511190"/>
            </a:xfrm>
            <a:prstGeom prst="straightConnector1">
              <a:avLst/>
            </a:prstGeom>
            <a:noFill/>
            <a:ln w="19050" cap="flat" cmpd="sng" algn="ctr">
              <a:solidFill>
                <a:srgbClr val="5B9BD5"/>
              </a:solidFill>
              <a:prstDash val="solid"/>
              <a:tailEnd type="triangle"/>
            </a:ln>
            <a:effectLst/>
          </p:spPr>
        </p:cxnSp>
        <p:cxnSp>
          <p:nvCxnSpPr>
            <p:cNvPr id="167" name="Straight Arrow Connector 166">
              <a:extLst>
                <a:ext uri="{FF2B5EF4-FFF2-40B4-BE49-F238E27FC236}">
                  <a16:creationId xmlns:a16="http://schemas.microsoft.com/office/drawing/2014/main" id="{98D476FC-6EE9-E93F-2D3F-4979E9F50B56}"/>
                </a:ext>
              </a:extLst>
            </p:cNvPr>
            <p:cNvCxnSpPr>
              <a:cxnSpLocks/>
              <a:stCxn id="158" idx="2"/>
              <a:endCxn id="159" idx="0"/>
            </p:cNvCxnSpPr>
            <p:nvPr/>
          </p:nvCxnSpPr>
          <p:spPr>
            <a:xfrm>
              <a:off x="935484" y="3300141"/>
              <a:ext cx="0" cy="466457"/>
            </a:xfrm>
            <a:prstGeom prst="straightConnector1">
              <a:avLst/>
            </a:prstGeom>
            <a:noFill/>
            <a:ln w="19050" cap="flat" cmpd="sng" algn="ctr">
              <a:solidFill>
                <a:srgbClr val="5B9BD5"/>
              </a:solidFill>
              <a:prstDash val="solid"/>
              <a:tailEnd type="triangle"/>
            </a:ln>
            <a:effectLst/>
          </p:spPr>
        </p:cxnSp>
        <p:cxnSp>
          <p:nvCxnSpPr>
            <p:cNvPr id="168" name="Straight Arrow Connector 167">
              <a:extLst>
                <a:ext uri="{FF2B5EF4-FFF2-40B4-BE49-F238E27FC236}">
                  <a16:creationId xmlns:a16="http://schemas.microsoft.com/office/drawing/2014/main" id="{4519D723-BAA3-6B0D-0501-F42C34102C4E}"/>
                </a:ext>
              </a:extLst>
            </p:cNvPr>
            <p:cNvCxnSpPr>
              <a:cxnSpLocks/>
              <a:stCxn id="157" idx="2"/>
              <a:endCxn id="160" idx="0"/>
            </p:cNvCxnSpPr>
            <p:nvPr/>
          </p:nvCxnSpPr>
          <p:spPr>
            <a:xfrm>
              <a:off x="4407850" y="2459564"/>
              <a:ext cx="0" cy="518051"/>
            </a:xfrm>
            <a:prstGeom prst="straightConnector1">
              <a:avLst/>
            </a:prstGeom>
            <a:noFill/>
            <a:ln w="19050" cap="flat" cmpd="sng" algn="ctr">
              <a:solidFill>
                <a:srgbClr val="5B9BD5"/>
              </a:solidFill>
              <a:prstDash val="solid"/>
              <a:tailEnd type="triangle"/>
            </a:ln>
            <a:effectLst/>
          </p:spPr>
        </p:cxnSp>
        <p:cxnSp>
          <p:nvCxnSpPr>
            <p:cNvPr id="169" name="Straight Arrow Connector 168">
              <a:extLst>
                <a:ext uri="{FF2B5EF4-FFF2-40B4-BE49-F238E27FC236}">
                  <a16:creationId xmlns:a16="http://schemas.microsoft.com/office/drawing/2014/main" id="{141CC4AB-D7BE-C1CA-E5C3-D5BC35251475}"/>
                </a:ext>
              </a:extLst>
            </p:cNvPr>
            <p:cNvCxnSpPr>
              <a:cxnSpLocks/>
              <a:stCxn id="160" idx="2"/>
              <a:endCxn id="161" idx="0"/>
            </p:cNvCxnSpPr>
            <p:nvPr/>
          </p:nvCxnSpPr>
          <p:spPr>
            <a:xfrm>
              <a:off x="4407850" y="3293280"/>
              <a:ext cx="0" cy="473318"/>
            </a:xfrm>
            <a:prstGeom prst="straightConnector1">
              <a:avLst/>
            </a:prstGeom>
            <a:noFill/>
            <a:ln w="19050" cap="flat" cmpd="sng" algn="ctr">
              <a:solidFill>
                <a:srgbClr val="5B9BD5"/>
              </a:solidFill>
              <a:prstDash val="solid"/>
              <a:tailEnd type="triangle"/>
            </a:ln>
            <a:effectLst/>
          </p:spPr>
        </p:cxnSp>
        <p:cxnSp>
          <p:nvCxnSpPr>
            <p:cNvPr id="170" name="Straight Arrow Connector 169">
              <a:extLst>
                <a:ext uri="{FF2B5EF4-FFF2-40B4-BE49-F238E27FC236}">
                  <a16:creationId xmlns:a16="http://schemas.microsoft.com/office/drawing/2014/main" id="{F11A1714-6C2E-3CF2-9CB9-C87742F498A9}"/>
                </a:ext>
              </a:extLst>
            </p:cNvPr>
            <p:cNvCxnSpPr>
              <a:cxnSpLocks/>
              <a:stCxn id="158" idx="3"/>
              <a:endCxn id="162" idx="1"/>
            </p:cNvCxnSpPr>
            <p:nvPr/>
          </p:nvCxnSpPr>
          <p:spPr>
            <a:xfrm>
              <a:off x="1466039" y="3135447"/>
              <a:ext cx="267052" cy="1"/>
            </a:xfrm>
            <a:prstGeom prst="straightConnector1">
              <a:avLst/>
            </a:prstGeom>
            <a:noFill/>
            <a:ln w="19050" cap="flat" cmpd="sng" algn="ctr">
              <a:solidFill>
                <a:srgbClr val="5B9BD5"/>
              </a:solidFill>
              <a:prstDash val="solid"/>
              <a:tailEnd type="triangle"/>
            </a:ln>
            <a:effectLst/>
          </p:spPr>
        </p:cxnSp>
        <p:cxnSp>
          <p:nvCxnSpPr>
            <p:cNvPr id="171" name="Straight Arrow Connector 170">
              <a:extLst>
                <a:ext uri="{FF2B5EF4-FFF2-40B4-BE49-F238E27FC236}">
                  <a16:creationId xmlns:a16="http://schemas.microsoft.com/office/drawing/2014/main" id="{331DBDBE-9FD8-BEFA-2534-E28B46002C60}"/>
                </a:ext>
              </a:extLst>
            </p:cNvPr>
            <p:cNvCxnSpPr>
              <a:cxnSpLocks/>
              <a:stCxn id="160" idx="1"/>
              <a:endCxn id="162" idx="3"/>
            </p:cNvCxnSpPr>
            <p:nvPr/>
          </p:nvCxnSpPr>
          <p:spPr>
            <a:xfrm flipH="1">
              <a:off x="3630762" y="3135447"/>
              <a:ext cx="246533" cy="1"/>
            </a:xfrm>
            <a:prstGeom prst="straightConnector1">
              <a:avLst/>
            </a:prstGeom>
            <a:noFill/>
            <a:ln w="19050" cap="flat" cmpd="sng" algn="ctr">
              <a:solidFill>
                <a:srgbClr val="5B9BD5"/>
              </a:solidFill>
              <a:prstDash val="solid"/>
              <a:tailEnd type="triangle"/>
            </a:ln>
            <a:effectLst/>
          </p:spPr>
        </p:cxnSp>
      </p:grpSp>
      <p:sp>
        <p:nvSpPr>
          <p:cNvPr id="173" name="TextBox 172">
            <a:extLst>
              <a:ext uri="{FF2B5EF4-FFF2-40B4-BE49-F238E27FC236}">
                <a16:creationId xmlns:a16="http://schemas.microsoft.com/office/drawing/2014/main" id="{D3F642BB-6C7F-C27C-820C-AA601EBFDD5E}"/>
              </a:ext>
            </a:extLst>
          </p:cNvPr>
          <p:cNvSpPr txBox="1"/>
          <p:nvPr/>
        </p:nvSpPr>
        <p:spPr>
          <a:xfrm>
            <a:off x="8470068" y="9264615"/>
            <a:ext cx="5029200" cy="230832"/>
          </a:xfrm>
          <a:prstGeom prst="rect">
            <a:avLst/>
          </a:prstGeom>
          <a:noFill/>
        </p:spPr>
        <p:txBody>
          <a:bodyPr wrap="square">
            <a:spAutoFit/>
          </a:bodyPr>
          <a:lstStyle/>
          <a:p>
            <a:pPr algn="l"/>
            <a:r>
              <a:rPr lang="en-US" sz="900" dirty="0"/>
              <a:t>*1 LAS subject developed severe esophagitis and withdrew before any dosing.</a:t>
            </a:r>
          </a:p>
        </p:txBody>
      </p:sp>
      <p:sp>
        <p:nvSpPr>
          <p:cNvPr id="174" name="TextBox 173">
            <a:extLst>
              <a:ext uri="{FF2B5EF4-FFF2-40B4-BE49-F238E27FC236}">
                <a16:creationId xmlns:a16="http://schemas.microsoft.com/office/drawing/2014/main" id="{979D9057-E587-C545-3F0C-F289577BF48F}"/>
              </a:ext>
            </a:extLst>
          </p:cNvPr>
          <p:cNvSpPr txBox="1"/>
          <p:nvPr/>
        </p:nvSpPr>
        <p:spPr>
          <a:xfrm>
            <a:off x="8193458" y="13977033"/>
            <a:ext cx="6322475" cy="230832"/>
          </a:xfrm>
          <a:prstGeom prst="rect">
            <a:avLst/>
          </a:prstGeom>
          <a:noFill/>
        </p:spPr>
        <p:txBody>
          <a:bodyPr wrap="square">
            <a:spAutoFit/>
          </a:bodyPr>
          <a:lstStyle/>
          <a:p>
            <a:pPr algn="l"/>
            <a:r>
              <a:rPr lang="en-US" sz="900" dirty="0"/>
              <a:t>AI, aromatase inhibitor; Fulv, fulvestrant; ITT, intent-to-treat; LAS, lasofoxifene; mBC, metastatic breast cancer.</a:t>
            </a:r>
          </a:p>
        </p:txBody>
      </p:sp>
      <p:sp>
        <p:nvSpPr>
          <p:cNvPr id="246" name="TextBox 245">
            <a:extLst>
              <a:ext uri="{FF2B5EF4-FFF2-40B4-BE49-F238E27FC236}">
                <a16:creationId xmlns:a16="http://schemas.microsoft.com/office/drawing/2014/main" id="{FD2B162B-53F1-A7A9-7DC2-13F406451D50}"/>
              </a:ext>
            </a:extLst>
          </p:cNvPr>
          <p:cNvSpPr txBox="1"/>
          <p:nvPr/>
        </p:nvSpPr>
        <p:spPr>
          <a:xfrm>
            <a:off x="15890283" y="5264904"/>
            <a:ext cx="10644778" cy="1115690"/>
          </a:xfrm>
          <a:prstGeom prst="rect">
            <a:avLst/>
          </a:prstGeom>
          <a:noFill/>
        </p:spPr>
        <p:txBody>
          <a:bodyPr wrap="square" rtlCol="0">
            <a:spAutoFit/>
          </a:bodyPr>
          <a:lstStyle/>
          <a:p>
            <a:pPr>
              <a:spcAft>
                <a:spcPts val="900"/>
              </a:spcAft>
              <a:buClr>
                <a:schemeClr val="accent1"/>
              </a:buClr>
              <a:buSzPct val="140000"/>
            </a:pPr>
            <a:r>
              <a:rPr lang="en-US" b="1" dirty="0">
                <a:effectLst/>
                <a:latin typeface="Arial" panose="020B0604020202020204" pitchFamily="34" charset="0"/>
                <a:ea typeface="Calibri" panose="020F0502020204030204" pitchFamily="34" charset="0"/>
                <a:cs typeface="Arial" panose="020B0604020202020204" pitchFamily="34" charset="0"/>
              </a:rPr>
              <a:t>Maximum tumor response</a:t>
            </a:r>
          </a:p>
          <a:p>
            <a:pPr marL="228600" indent="-228600">
              <a:spcAft>
                <a:spcPts val="6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Objective response rate for LAS vs Fulv was 13.2% vs 2.9% (</a:t>
            </a:r>
            <a:r>
              <a:rPr lang="en-US" i="1" dirty="0">
                <a:effectLst/>
                <a:latin typeface="Arial" panose="020B0604020202020204" pitchFamily="34" charset="0"/>
                <a:ea typeface="Calibri" panose="020F0502020204030204" pitchFamily="34" charset="0"/>
                <a:cs typeface="Arial" panose="020B0604020202020204" pitchFamily="34" charset="0"/>
              </a:rPr>
              <a:t>P</a:t>
            </a:r>
            <a:r>
              <a:rPr lang="en-US" dirty="0">
                <a:effectLst/>
                <a:latin typeface="Arial" panose="020B0604020202020204" pitchFamily="34" charset="0"/>
                <a:ea typeface="Calibri" panose="020F0502020204030204" pitchFamily="34" charset="0"/>
                <a:cs typeface="Arial" panose="020B0604020202020204" pitchFamily="34" charset="0"/>
              </a:rPr>
              <a:t>=0.12)</a:t>
            </a:r>
          </a:p>
          <a:p>
            <a:pPr marL="228600" indent="-228600">
              <a:spcAft>
                <a:spcPts val="9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Clinical benefit rate (≥24 weeks) for LAS vs Fulv was 36.5% vs 21.6% (</a:t>
            </a:r>
            <a:r>
              <a:rPr lang="en-US" i="1" dirty="0">
                <a:effectLst/>
                <a:latin typeface="Arial" panose="020B0604020202020204" pitchFamily="34" charset="0"/>
                <a:ea typeface="Calibri" panose="020F0502020204030204" pitchFamily="34" charset="0"/>
                <a:cs typeface="Arial" panose="020B0604020202020204" pitchFamily="34" charset="0"/>
              </a:rPr>
              <a:t>P</a:t>
            </a:r>
            <a:r>
              <a:rPr lang="en-US" dirty="0">
                <a:effectLst/>
                <a:latin typeface="Arial" panose="020B0604020202020204" pitchFamily="34" charset="0"/>
                <a:ea typeface="Calibri" panose="020F0502020204030204" pitchFamily="34" charset="0"/>
                <a:cs typeface="Arial" panose="020B0604020202020204" pitchFamily="34" charset="0"/>
              </a:rPr>
              <a:t>=0.12)</a:t>
            </a:r>
          </a:p>
        </p:txBody>
      </p:sp>
      <p:sp>
        <p:nvSpPr>
          <p:cNvPr id="249" name="TextBox 248">
            <a:extLst>
              <a:ext uri="{FF2B5EF4-FFF2-40B4-BE49-F238E27FC236}">
                <a16:creationId xmlns:a16="http://schemas.microsoft.com/office/drawing/2014/main" id="{7C49A62D-9322-B964-BD41-E9BB1BC404FC}"/>
              </a:ext>
            </a:extLst>
          </p:cNvPr>
          <p:cNvSpPr txBox="1"/>
          <p:nvPr/>
        </p:nvSpPr>
        <p:spPr>
          <a:xfrm>
            <a:off x="17485600" y="9980421"/>
            <a:ext cx="4052753" cy="538609"/>
          </a:xfrm>
          <a:prstGeom prst="rect">
            <a:avLst/>
          </a:prstGeom>
          <a:noFill/>
        </p:spPr>
        <p:txBody>
          <a:bodyPr wrap="square" rtlCol="0">
            <a:spAutoFit/>
          </a:bodyPr>
          <a:lstStyle/>
          <a:p>
            <a:pPr algn="l">
              <a:spcAft>
                <a:spcPts val="600"/>
              </a:spcAft>
            </a:pPr>
            <a:r>
              <a:rPr lang="en-US" sz="1200" b="1" dirty="0">
                <a:latin typeface="Arial" panose="020B0604020202020204" pitchFamily="34" charset="0"/>
                <a:cs typeface="Arial" panose="020B0604020202020204" pitchFamily="34" charset="0"/>
              </a:rPr>
              <a:t>Fulv Confirmed Response</a:t>
            </a:r>
          </a:p>
          <a:p>
            <a:pPr marL="171450" indent="-171450" algn="l">
              <a:spcAft>
                <a:spcPts val="600"/>
              </a:spcAft>
              <a:buClr>
                <a:schemeClr val="accent1"/>
              </a:buClr>
              <a:buSzPct val="140000"/>
              <a:buFont typeface="Arial" panose="020B0604020202020204" pitchFamily="34" charset="0"/>
              <a:buChar char="•"/>
            </a:pPr>
            <a:r>
              <a:rPr lang="en-US" sz="1200" dirty="0">
                <a:latin typeface="Arial" panose="020B0604020202020204" pitchFamily="34" charset="0"/>
                <a:cs typeface="Arial" panose="020B0604020202020204" pitchFamily="34" charset="0"/>
              </a:rPr>
              <a:t>1 partial response (16-mos duration)</a:t>
            </a:r>
          </a:p>
        </p:txBody>
      </p:sp>
      <p:sp>
        <p:nvSpPr>
          <p:cNvPr id="252" name="TextBox 251">
            <a:extLst>
              <a:ext uri="{FF2B5EF4-FFF2-40B4-BE49-F238E27FC236}">
                <a16:creationId xmlns:a16="http://schemas.microsoft.com/office/drawing/2014/main" id="{F1E16635-62E7-7CE6-5372-C07D1B86DF12}"/>
              </a:ext>
            </a:extLst>
          </p:cNvPr>
          <p:cNvSpPr txBox="1"/>
          <p:nvPr/>
        </p:nvSpPr>
        <p:spPr>
          <a:xfrm>
            <a:off x="25445236" y="9980421"/>
            <a:ext cx="4392545" cy="761747"/>
          </a:xfrm>
          <a:prstGeom prst="rect">
            <a:avLst/>
          </a:prstGeom>
          <a:noFill/>
        </p:spPr>
        <p:txBody>
          <a:bodyPr wrap="square" rtlCol="0">
            <a:spAutoFit/>
          </a:bodyPr>
          <a:lstStyle/>
          <a:p>
            <a:pPr algn="l">
              <a:spcAft>
                <a:spcPts val="600"/>
              </a:spcAft>
            </a:pPr>
            <a:r>
              <a:rPr lang="en-US" sz="1200" b="1" dirty="0">
                <a:latin typeface="Arial" panose="020B0604020202020204" pitchFamily="34" charset="0"/>
                <a:cs typeface="Arial" panose="020B0604020202020204" pitchFamily="34" charset="0"/>
              </a:rPr>
              <a:t>LAS Confirmed Responses</a:t>
            </a:r>
          </a:p>
          <a:p>
            <a:pPr marL="171450" indent="-171450" algn="l">
              <a:spcAft>
                <a:spcPts val="300"/>
              </a:spcAft>
              <a:buClr>
                <a:schemeClr val="accent1"/>
              </a:buClr>
              <a:buSzPct val="140000"/>
              <a:buFont typeface="Arial" panose="020B0604020202020204" pitchFamily="34" charset="0"/>
              <a:buChar char="•"/>
            </a:pPr>
            <a:r>
              <a:rPr lang="en-US" sz="1200" dirty="0">
                <a:latin typeface="Arial" panose="020B0604020202020204" pitchFamily="34" charset="0"/>
                <a:cs typeface="Arial" panose="020B0604020202020204" pitchFamily="34" charset="0"/>
              </a:rPr>
              <a:t>1 complete </a:t>
            </a:r>
            <a:r>
              <a:rPr lang="en-US" sz="1200">
                <a:latin typeface="Arial" panose="020B0604020202020204" pitchFamily="34" charset="0"/>
                <a:cs typeface="Arial" panose="020B0604020202020204" pitchFamily="34" charset="0"/>
              </a:rPr>
              <a:t>response (22-mos </a:t>
            </a:r>
            <a:r>
              <a:rPr lang="en-US" sz="1200" dirty="0">
                <a:latin typeface="Arial" panose="020B0604020202020204" pitchFamily="34" charset="0"/>
                <a:cs typeface="Arial" panose="020B0604020202020204" pitchFamily="34" charset="0"/>
              </a:rPr>
              <a:t>duration)</a:t>
            </a:r>
          </a:p>
          <a:p>
            <a:pPr marL="171450" indent="-171450" algn="l">
              <a:spcAft>
                <a:spcPts val="600"/>
              </a:spcAft>
              <a:buClr>
                <a:schemeClr val="accent1"/>
              </a:buClr>
              <a:buSzPct val="140000"/>
              <a:buFont typeface="Arial" panose="020B0604020202020204" pitchFamily="34" charset="0"/>
              <a:buChar char="•"/>
            </a:pPr>
            <a:r>
              <a:rPr lang="en-US" sz="1200" dirty="0">
                <a:latin typeface="Arial" panose="020B0604020202020204" pitchFamily="34" charset="0"/>
                <a:cs typeface="Arial" panose="020B0604020202020204" pitchFamily="34" charset="0"/>
              </a:rPr>
              <a:t>4 partial responses (median 13.75-mos duration)</a:t>
            </a:r>
            <a:endParaRPr lang="en-US" sz="600" dirty="0">
              <a:latin typeface="Arial" panose="020B0604020202020204" pitchFamily="34" charset="0"/>
              <a:cs typeface="Arial" panose="020B0604020202020204" pitchFamily="34" charset="0"/>
            </a:endParaRPr>
          </a:p>
        </p:txBody>
      </p:sp>
      <p:sp>
        <p:nvSpPr>
          <p:cNvPr id="253" name="TextBox 252">
            <a:extLst>
              <a:ext uri="{FF2B5EF4-FFF2-40B4-BE49-F238E27FC236}">
                <a16:creationId xmlns:a16="http://schemas.microsoft.com/office/drawing/2014/main" id="{FE7D6C0F-601E-2817-F6DD-2262934BD0D3}"/>
              </a:ext>
            </a:extLst>
          </p:cNvPr>
          <p:cNvSpPr txBox="1"/>
          <p:nvPr/>
        </p:nvSpPr>
        <p:spPr>
          <a:xfrm>
            <a:off x="15897208" y="11052483"/>
            <a:ext cx="3438811" cy="369332"/>
          </a:xfrm>
          <a:prstGeom prst="rect">
            <a:avLst/>
          </a:prstGeom>
          <a:solidFill>
            <a:schemeClr val="bg1"/>
          </a:solidFill>
        </p:spPr>
        <p:txBody>
          <a:bodyPr wrap="square" rtlCol="0">
            <a:spAutoFit/>
          </a:bodyPr>
          <a:lstStyle/>
          <a:p>
            <a:r>
              <a:rPr lang="en-US" sz="900" dirty="0"/>
              <a:t>*Include stable disease, confirmed PR, CR.</a:t>
            </a:r>
          </a:p>
          <a:p>
            <a:r>
              <a:rPr lang="en-US" sz="900" dirty="0"/>
              <a:t>CR, complete response; PD, progressive disease; PR, partial response.</a:t>
            </a:r>
          </a:p>
        </p:txBody>
      </p:sp>
      <p:sp>
        <p:nvSpPr>
          <p:cNvPr id="254" name="TextBox 253">
            <a:extLst>
              <a:ext uri="{FF2B5EF4-FFF2-40B4-BE49-F238E27FC236}">
                <a16:creationId xmlns:a16="http://schemas.microsoft.com/office/drawing/2014/main" id="{3E615918-DD9A-8CE3-485F-17DC5E6B6B0E}"/>
              </a:ext>
            </a:extLst>
          </p:cNvPr>
          <p:cNvSpPr txBox="1"/>
          <p:nvPr/>
        </p:nvSpPr>
        <p:spPr>
          <a:xfrm>
            <a:off x="7948676" y="14306673"/>
            <a:ext cx="7406640" cy="1154162"/>
          </a:xfrm>
          <a:prstGeom prst="rect">
            <a:avLst/>
          </a:prstGeom>
          <a:noFill/>
        </p:spPr>
        <p:txBody>
          <a:bodyPr wrap="square" rtlCol="0">
            <a:spAutoFit/>
          </a:bodyPr>
          <a:lstStyle/>
          <a:p>
            <a:pPr>
              <a:spcAft>
                <a:spcPts val="900"/>
              </a:spcAft>
              <a:buClr>
                <a:schemeClr val="accent1"/>
              </a:buClr>
              <a:buSzPct val="140000"/>
            </a:pPr>
            <a:r>
              <a:rPr lang="en-US" b="1" dirty="0">
                <a:effectLst/>
                <a:latin typeface="Arial" panose="020B0604020202020204" pitchFamily="34" charset="0"/>
                <a:ea typeface="Calibri" panose="020F0502020204030204" pitchFamily="34" charset="0"/>
                <a:cs typeface="Arial" panose="020B0604020202020204" pitchFamily="34" charset="0"/>
              </a:rPr>
              <a:t>Safety</a:t>
            </a:r>
          </a:p>
          <a:p>
            <a:pPr marL="228600" indent="-228600">
              <a:spcAft>
                <a:spcPts val="6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Most AEs were Grade 1/2</a:t>
            </a:r>
          </a:p>
          <a:p>
            <a:pPr marL="228600" indent="-228600">
              <a:spcAft>
                <a:spcPts val="9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No thrombotic events occurred</a:t>
            </a:r>
          </a:p>
        </p:txBody>
      </p:sp>
      <p:graphicFrame>
        <p:nvGraphicFramePr>
          <p:cNvPr id="256" name="Table 255">
            <a:extLst>
              <a:ext uri="{FF2B5EF4-FFF2-40B4-BE49-F238E27FC236}">
                <a16:creationId xmlns:a16="http://schemas.microsoft.com/office/drawing/2014/main" id="{457539E1-F210-10F9-A61F-0BE90562E9D0}"/>
              </a:ext>
            </a:extLst>
          </p:cNvPr>
          <p:cNvGraphicFramePr>
            <a:graphicFrameLocks noGrp="1"/>
          </p:cNvGraphicFramePr>
          <p:nvPr>
            <p:extLst>
              <p:ext uri="{D42A27DB-BD31-4B8C-83A1-F6EECF244321}">
                <p14:modId xmlns:p14="http://schemas.microsoft.com/office/powerpoint/2010/main" val="689148353"/>
              </p:ext>
            </p:extLst>
          </p:nvPr>
        </p:nvGraphicFramePr>
        <p:xfrm>
          <a:off x="8106739" y="15471852"/>
          <a:ext cx="6747059" cy="2546477"/>
        </p:xfrm>
        <a:graphic>
          <a:graphicData uri="http://schemas.openxmlformats.org/drawingml/2006/table">
            <a:tbl>
              <a:tblPr firstRow="1" firstCol="1" bandRow="1">
                <a:tableStyleId>{22838BEF-8BB2-4498-84A7-C5851F593DF1}</a:tableStyleId>
              </a:tblPr>
              <a:tblGrid>
                <a:gridCol w="3087637">
                  <a:extLst>
                    <a:ext uri="{9D8B030D-6E8A-4147-A177-3AD203B41FA5}">
                      <a16:colId xmlns:a16="http://schemas.microsoft.com/office/drawing/2014/main" val="2238523430"/>
                    </a:ext>
                  </a:extLst>
                </a:gridCol>
                <a:gridCol w="1829711">
                  <a:extLst>
                    <a:ext uri="{9D8B030D-6E8A-4147-A177-3AD203B41FA5}">
                      <a16:colId xmlns:a16="http://schemas.microsoft.com/office/drawing/2014/main" val="2283109930"/>
                    </a:ext>
                  </a:extLst>
                </a:gridCol>
                <a:gridCol w="1829711">
                  <a:extLst>
                    <a:ext uri="{9D8B030D-6E8A-4147-A177-3AD203B41FA5}">
                      <a16:colId xmlns:a16="http://schemas.microsoft.com/office/drawing/2014/main" val="2202401022"/>
                    </a:ext>
                  </a:extLst>
                </a:gridCol>
              </a:tblGrid>
              <a:tr h="365760">
                <a:tc>
                  <a:txBody>
                    <a:bodyPr/>
                    <a:lstStyle/>
                    <a:p>
                      <a:pPr marL="0" marR="0">
                        <a:lnSpc>
                          <a:spcPct val="106000"/>
                        </a:lnSpc>
                        <a:spcBef>
                          <a:spcPts val="0"/>
                        </a:spcBef>
                        <a:spcAft>
                          <a:spcPts val="0"/>
                        </a:spcAft>
                      </a:pPr>
                      <a:r>
                        <a:rPr lang="en-US" sz="1600" dirty="0">
                          <a:solidFill>
                            <a:schemeClr val="bg1"/>
                          </a:solidFill>
                          <a:latin typeface="+mn-lt"/>
                          <a:cs typeface="Arial" panose="020B0604020202020204" pitchFamily="34" charset="0"/>
                        </a:rPr>
                        <a:t>Most common TEAEs</a:t>
                      </a:r>
                      <a:endParaRPr lang="en-US" sz="1600" dirty="0">
                        <a:solidFill>
                          <a:schemeClr val="bg1"/>
                        </a:solidFill>
                        <a:effectLst/>
                        <a:latin typeface="+mn-lt"/>
                        <a:ea typeface="Arial" panose="020B0604020202020204" pitchFamily="34" charset="0"/>
                        <a:cs typeface="Arial" panose="020B0604020202020204" pitchFamily="34" charset="0"/>
                      </a:endParaRPr>
                    </a:p>
                  </a:txBody>
                  <a:tcPr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tc>
                  <a:txBody>
                    <a:bodyPr/>
                    <a:lstStyle/>
                    <a:p>
                      <a:pPr marL="0" marR="0" algn="ctr">
                        <a:lnSpc>
                          <a:spcPct val="106000"/>
                        </a:lnSpc>
                        <a:spcBef>
                          <a:spcPts val="0"/>
                        </a:spcBef>
                        <a:spcAft>
                          <a:spcPts val="0"/>
                        </a:spcAft>
                      </a:pPr>
                      <a:r>
                        <a:rPr lang="en-US" sz="1600" kern="1200" dirty="0">
                          <a:solidFill>
                            <a:schemeClr val="bg1"/>
                          </a:solidFill>
                          <a:effectLst/>
                        </a:rPr>
                        <a:t>LAS</a:t>
                      </a:r>
                      <a:endParaRPr lang="en-US" sz="1600" dirty="0">
                        <a:solidFill>
                          <a:schemeClr val="bg1"/>
                        </a:solidFill>
                        <a:effectLst/>
                      </a:endParaRPr>
                    </a:p>
                    <a:p>
                      <a:pPr marL="0" marR="0" algn="ctr">
                        <a:lnSpc>
                          <a:spcPct val="106000"/>
                        </a:lnSpc>
                        <a:spcBef>
                          <a:spcPts val="0"/>
                        </a:spcBef>
                        <a:spcAft>
                          <a:spcPts val="0"/>
                        </a:spcAft>
                      </a:pPr>
                      <a:r>
                        <a:rPr lang="en-US" sz="1600" kern="1200" dirty="0">
                          <a:solidFill>
                            <a:schemeClr val="bg1"/>
                          </a:solidFill>
                          <a:effectLst/>
                        </a:rPr>
                        <a:t>(n=52)</a:t>
                      </a: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tc>
                  <a:txBody>
                    <a:bodyPr/>
                    <a:lstStyle/>
                    <a:p>
                      <a:pPr marL="0" marR="0" algn="ctr">
                        <a:lnSpc>
                          <a:spcPct val="106000"/>
                        </a:lnSpc>
                        <a:spcBef>
                          <a:spcPts val="0"/>
                        </a:spcBef>
                        <a:spcAft>
                          <a:spcPts val="0"/>
                        </a:spcAft>
                      </a:pPr>
                      <a:r>
                        <a:rPr lang="en-US" sz="1600" kern="1200" dirty="0">
                          <a:solidFill>
                            <a:schemeClr val="bg1"/>
                          </a:solidFill>
                          <a:effectLst/>
                        </a:rPr>
                        <a:t>Fulv</a:t>
                      </a:r>
                    </a:p>
                    <a:p>
                      <a:pPr marL="0" marR="0" algn="ctr">
                        <a:lnSpc>
                          <a:spcPct val="106000"/>
                        </a:lnSpc>
                        <a:spcBef>
                          <a:spcPts val="0"/>
                        </a:spcBef>
                        <a:spcAft>
                          <a:spcPts val="0"/>
                        </a:spcAft>
                      </a:pPr>
                      <a:r>
                        <a:rPr lang="en-US" sz="1600" kern="1200" dirty="0">
                          <a:solidFill>
                            <a:schemeClr val="bg1"/>
                          </a:solidFill>
                          <a:effectLst/>
                        </a:rPr>
                        <a:t>(n=51)</a:t>
                      </a:r>
                      <a:endParaRPr lang="en-US" sz="1600" dirty="0">
                        <a:solidFill>
                          <a:schemeClr val="bg1"/>
                        </a:solidFill>
                        <a:effectLst/>
                        <a:latin typeface="Arial" panose="020B0604020202020204" pitchFamily="34" charset="0"/>
                        <a:ea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5B9BD5"/>
                    </a:solidFill>
                  </a:tcPr>
                </a:tc>
                <a:extLst>
                  <a:ext uri="{0D108BD9-81ED-4DB2-BD59-A6C34878D82A}">
                    <a16:rowId xmlns:a16="http://schemas.microsoft.com/office/drawing/2014/main" val="725591823"/>
                  </a:ext>
                </a:extLst>
              </a:tr>
              <a:tr h="201168">
                <a:tc>
                  <a:txBody>
                    <a:bodyPr/>
                    <a:lstStyle/>
                    <a:p>
                      <a:pPr marL="0" marR="0" indent="0">
                        <a:spcBef>
                          <a:spcPts val="0"/>
                        </a:spcBef>
                        <a:spcAft>
                          <a:spcPts val="0"/>
                        </a:spcAft>
                      </a:pPr>
                      <a:r>
                        <a:rPr lang="en-US" sz="1600" b="0" dirty="0">
                          <a:effectLst/>
                          <a:latin typeface="+mn-lt"/>
                        </a:rPr>
                        <a:t>Nausea</a:t>
                      </a:r>
                      <a:endParaRPr lang="en-US" sz="1600" b="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14 (27.5)</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9 (18.8)</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2788807319"/>
                  </a:ext>
                </a:extLst>
              </a:tr>
              <a:tr h="201168">
                <a:tc>
                  <a:txBody>
                    <a:bodyPr/>
                    <a:lstStyle/>
                    <a:p>
                      <a:pPr marL="0" marR="0" indent="0">
                        <a:spcBef>
                          <a:spcPts val="0"/>
                        </a:spcBef>
                        <a:spcAft>
                          <a:spcPts val="0"/>
                        </a:spcAft>
                      </a:pPr>
                      <a:r>
                        <a:rPr lang="en-US" sz="1600" b="0" dirty="0">
                          <a:effectLst/>
                          <a:latin typeface="+mn-lt"/>
                        </a:rPr>
                        <a:t>Fatigue</a:t>
                      </a:r>
                      <a:endParaRPr lang="en-US" sz="1600" b="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rPr>
                        <a:t>12 (23.5)</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a:effectLst/>
                          <a:latin typeface="+mn-lt"/>
                        </a:rPr>
                        <a:t>18 (37.5)</a:t>
                      </a:r>
                      <a:endParaRPr lang="en-US" sz="160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9559810"/>
                  </a:ext>
                </a:extLst>
              </a:tr>
              <a:tr h="201168">
                <a:tc>
                  <a:txBody>
                    <a:bodyPr/>
                    <a:lstStyle/>
                    <a:p>
                      <a:pPr marL="0" marR="0" indent="0">
                        <a:spcBef>
                          <a:spcPts val="0"/>
                        </a:spcBef>
                        <a:spcAft>
                          <a:spcPts val="0"/>
                        </a:spcAft>
                      </a:pPr>
                      <a:r>
                        <a:rPr lang="en-US" sz="1600" b="0" dirty="0">
                          <a:effectLst/>
                          <a:latin typeface="+mn-lt"/>
                        </a:rPr>
                        <a:t>Arthralgia</a:t>
                      </a:r>
                      <a:endParaRPr lang="en-US" sz="1600" b="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11 (21.6)</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rPr>
                        <a:t>11 (22.9)</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3390509389"/>
                  </a:ext>
                </a:extLst>
              </a:tr>
              <a:tr h="201168">
                <a:tc>
                  <a:txBody>
                    <a:bodyPr/>
                    <a:lstStyle/>
                    <a:p>
                      <a:pPr marL="0" marR="0" indent="0">
                        <a:spcBef>
                          <a:spcPts val="0"/>
                        </a:spcBef>
                        <a:spcAft>
                          <a:spcPts val="0"/>
                        </a:spcAft>
                      </a:pPr>
                      <a:r>
                        <a:rPr lang="en-US" sz="1600" b="0" dirty="0">
                          <a:effectLst/>
                          <a:latin typeface="+mn-lt"/>
                        </a:rPr>
                        <a:t>Hot flush</a:t>
                      </a:r>
                      <a:endParaRPr lang="en-US" sz="1600" b="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rPr>
                        <a:t>11 (21.6)</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rPr>
                        <a:t>5 (10.4)</a:t>
                      </a:r>
                      <a:endParaRPr lang="en-US" sz="1600" dirty="0">
                        <a:effectLst/>
                        <a:latin typeface="+mn-lt"/>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808975"/>
                  </a:ext>
                </a:extLst>
              </a:tr>
              <a:tr h="201168">
                <a:tc>
                  <a:txBody>
                    <a:bodyPr/>
                    <a:lstStyle/>
                    <a:p>
                      <a:pPr marL="0" marR="0" indent="0">
                        <a:spcBef>
                          <a:spcPts val="0"/>
                        </a:spcBef>
                        <a:spcAft>
                          <a:spcPts val="0"/>
                        </a:spcAft>
                      </a:pPr>
                      <a:r>
                        <a:rPr lang="en-US" sz="1600" b="0" dirty="0">
                          <a:effectLst/>
                          <a:latin typeface="+mn-lt"/>
                          <a:ea typeface="Calibri" panose="020F0502020204030204" pitchFamily="34" charset="0"/>
                          <a:cs typeface="Arial" panose="020B0604020202020204" pitchFamily="34" charset="0"/>
                        </a:rPr>
                        <a:t>Constipation</a:t>
                      </a: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8 (15.7)</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6 (12.5)</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4234258499"/>
                  </a:ext>
                </a:extLst>
              </a:tr>
              <a:tr h="201168">
                <a:tc>
                  <a:txBody>
                    <a:bodyPr/>
                    <a:lstStyle/>
                    <a:p>
                      <a:pPr marL="0" marR="0" indent="0">
                        <a:spcBef>
                          <a:spcPts val="0"/>
                        </a:spcBef>
                        <a:spcAft>
                          <a:spcPts val="0"/>
                        </a:spcAft>
                      </a:pPr>
                      <a:r>
                        <a:rPr lang="en-US" sz="1600" b="0" dirty="0">
                          <a:effectLst/>
                          <a:latin typeface="+mn-lt"/>
                          <a:ea typeface="Calibri" panose="020F0502020204030204" pitchFamily="34" charset="0"/>
                          <a:cs typeface="Arial" panose="020B0604020202020204" pitchFamily="34" charset="0"/>
                        </a:rPr>
                        <a:t>Dizziness</a:t>
                      </a: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8 (15.7)</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2 (4.2)</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1692586"/>
                  </a:ext>
                </a:extLst>
              </a:tr>
              <a:tr h="201168">
                <a:tc>
                  <a:txBody>
                    <a:bodyPr/>
                    <a:lstStyle/>
                    <a:p>
                      <a:pPr marL="0" marR="0" indent="0">
                        <a:spcBef>
                          <a:spcPts val="0"/>
                        </a:spcBef>
                        <a:spcAft>
                          <a:spcPts val="0"/>
                        </a:spcAft>
                      </a:pPr>
                      <a:r>
                        <a:rPr lang="en-US" sz="1600" b="0" dirty="0">
                          <a:effectLst/>
                          <a:latin typeface="+mn-lt"/>
                          <a:ea typeface="Calibri" panose="020F0502020204030204" pitchFamily="34" charset="0"/>
                          <a:cs typeface="Arial" panose="020B0604020202020204" pitchFamily="34" charset="0"/>
                        </a:rPr>
                        <a:t>Hypertension</a:t>
                      </a: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8 (15.7)</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7 (14.6)</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5F4"/>
                    </a:solidFill>
                  </a:tcPr>
                </a:tc>
                <a:extLst>
                  <a:ext uri="{0D108BD9-81ED-4DB2-BD59-A6C34878D82A}">
                    <a16:rowId xmlns:a16="http://schemas.microsoft.com/office/drawing/2014/main" val="3079871893"/>
                  </a:ext>
                </a:extLst>
              </a:tr>
              <a:tr h="201168">
                <a:tc>
                  <a:txBody>
                    <a:bodyPr/>
                    <a:lstStyle/>
                    <a:p>
                      <a:pPr marL="0" marR="0" indent="0">
                        <a:spcBef>
                          <a:spcPts val="0"/>
                        </a:spcBef>
                        <a:spcAft>
                          <a:spcPts val="0"/>
                        </a:spcAft>
                      </a:pPr>
                      <a:r>
                        <a:rPr lang="en-US" sz="1600" b="0" dirty="0">
                          <a:effectLst/>
                          <a:latin typeface="+mn-lt"/>
                          <a:ea typeface="Calibri" panose="020F0502020204030204" pitchFamily="34" charset="0"/>
                          <a:cs typeface="Arial" panose="020B0604020202020204" pitchFamily="34" charset="0"/>
                        </a:rPr>
                        <a:t>Cough</a:t>
                      </a:r>
                    </a:p>
                  </a:txBody>
                  <a:tcPr marL="68580" marR="68580" marT="0" marB="0" anchor="ctr">
                    <a:lnL w="12700" cap="flat" cmpd="sng" algn="ctr">
                      <a:solidFill>
                        <a:srgbClr val="5B9BD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8 (15.7)</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EAEFF7"/>
                    </a:solidFill>
                  </a:tcPr>
                </a:tc>
                <a:tc>
                  <a:txBody>
                    <a:bodyPr/>
                    <a:lstStyle/>
                    <a:p>
                      <a:pPr marL="0" marR="0" algn="ctr">
                        <a:spcBef>
                          <a:spcPts val="0"/>
                        </a:spcBef>
                        <a:spcAft>
                          <a:spcPts val="0"/>
                        </a:spcAft>
                      </a:pPr>
                      <a:r>
                        <a:rPr lang="en-US" sz="1600" dirty="0">
                          <a:effectLst/>
                          <a:latin typeface="+mn-lt"/>
                          <a:ea typeface="Calibri" panose="020F0502020204030204" pitchFamily="34" charset="0"/>
                          <a:cs typeface="Arial" panose="020B0604020202020204" pitchFamily="34" charset="0"/>
                        </a:rPr>
                        <a:t>5 (10.4)</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B9BD5"/>
                      </a:solidFill>
                      <a:prstDash val="solid"/>
                      <a:round/>
                      <a:headEnd type="none" w="med" len="med"/>
                      <a:tailEnd type="none" w="med" len="med"/>
                    </a:lnB>
                    <a:lnTlToBr w="12700" cmpd="sng">
                      <a:noFill/>
                      <a:prstDash val="solid"/>
                    </a:lnTlToBr>
                    <a:lnBlToTr w="12700" cmpd="sng">
                      <a:noFill/>
                      <a:prstDash val="solid"/>
                    </a:lnBlToTr>
                    <a:solidFill>
                      <a:srgbClr val="EAEFF7"/>
                    </a:solidFill>
                  </a:tcPr>
                </a:tc>
                <a:extLst>
                  <a:ext uri="{0D108BD9-81ED-4DB2-BD59-A6C34878D82A}">
                    <a16:rowId xmlns:a16="http://schemas.microsoft.com/office/drawing/2014/main" val="4031505929"/>
                  </a:ext>
                </a:extLst>
              </a:tr>
            </a:tbl>
          </a:graphicData>
        </a:graphic>
      </p:graphicFrame>
      <p:sp>
        <p:nvSpPr>
          <p:cNvPr id="257" name="Text Placeholder 4">
            <a:extLst>
              <a:ext uri="{FF2B5EF4-FFF2-40B4-BE49-F238E27FC236}">
                <a16:creationId xmlns:a16="http://schemas.microsoft.com/office/drawing/2014/main" id="{D2CCBDE8-B1CF-4087-534C-F33BBF684CB8}"/>
              </a:ext>
            </a:extLst>
          </p:cNvPr>
          <p:cNvSpPr txBox="1">
            <a:spLocks/>
          </p:cNvSpPr>
          <p:nvPr/>
        </p:nvSpPr>
        <p:spPr>
          <a:xfrm>
            <a:off x="8029719" y="18036699"/>
            <a:ext cx="4401909" cy="255114"/>
          </a:xfrm>
          <a:prstGeom prst="rect">
            <a:avLst/>
          </a:prstGeom>
        </p:spPr>
        <p:txBody>
          <a:bodyPr vert="horz" lIns="91440" tIns="45720" rIns="91440" bIns="45720" rtlCol="0">
            <a:normAutofit/>
          </a:bodyPr>
          <a:lstStyle>
            <a:lvl1pPr marL="640080" indent="-640080" algn="l" defTabSz="2560320" rtl="0" eaLnBrk="1" latinLnBrk="0" hangingPunct="1">
              <a:lnSpc>
                <a:spcPct val="90000"/>
              </a:lnSpc>
              <a:spcBef>
                <a:spcPts val="2800"/>
              </a:spcBef>
              <a:buFont typeface="Arial" panose="020B0604020202020204" pitchFamily="34" charset="0"/>
              <a:buChar char="•"/>
              <a:defRPr sz="7840" kern="1200">
                <a:solidFill>
                  <a:schemeClr val="tx1"/>
                </a:solidFill>
                <a:latin typeface="+mn-lt"/>
                <a:ea typeface="+mn-ea"/>
                <a:cs typeface="+mn-cs"/>
              </a:defRPr>
            </a:lvl1pPr>
            <a:lvl2pPr marL="1920240" indent="-640080" algn="l" defTabSz="2560320" rtl="0" eaLnBrk="1" latinLnBrk="0" hangingPunct="1">
              <a:lnSpc>
                <a:spcPct val="90000"/>
              </a:lnSpc>
              <a:spcBef>
                <a:spcPts val="1400"/>
              </a:spcBef>
              <a:buFont typeface="Arial" panose="020B0604020202020204" pitchFamily="34" charset="0"/>
              <a:buChar char="•"/>
              <a:defRPr sz="6720" kern="1200">
                <a:solidFill>
                  <a:schemeClr val="tx1"/>
                </a:solidFill>
                <a:latin typeface="+mn-lt"/>
                <a:ea typeface="+mn-ea"/>
                <a:cs typeface="+mn-cs"/>
              </a:defRPr>
            </a:lvl2pPr>
            <a:lvl3pPr marL="3200400" indent="-640080" algn="l" defTabSz="2560320" rtl="0" eaLnBrk="1" latinLnBrk="0" hangingPunct="1">
              <a:lnSpc>
                <a:spcPct val="90000"/>
              </a:lnSpc>
              <a:spcBef>
                <a:spcPts val="1400"/>
              </a:spcBef>
              <a:buFont typeface="Arial" panose="020B0604020202020204" pitchFamily="34" charset="0"/>
              <a:buChar char="•"/>
              <a:defRPr sz="5600" kern="1200">
                <a:solidFill>
                  <a:schemeClr val="tx1"/>
                </a:solidFill>
                <a:latin typeface="+mn-lt"/>
                <a:ea typeface="+mn-ea"/>
                <a:cs typeface="+mn-cs"/>
              </a:defRPr>
            </a:lvl3pPr>
            <a:lvl4pPr marL="44805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4pPr>
            <a:lvl5pPr marL="576072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5pPr>
            <a:lvl6pPr marL="704088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6pPr>
            <a:lvl7pPr marL="832104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7pPr>
            <a:lvl8pPr marL="960120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8pPr>
            <a:lvl9pPr marL="10881360" indent="-640080" algn="l" defTabSz="2560320" rtl="0" eaLnBrk="1" latinLnBrk="0" hangingPunct="1">
              <a:lnSpc>
                <a:spcPct val="90000"/>
              </a:lnSpc>
              <a:spcBef>
                <a:spcPts val="1400"/>
              </a:spcBef>
              <a:buFont typeface="Arial" panose="020B0604020202020204" pitchFamily="34" charset="0"/>
              <a:buChar char="•"/>
              <a:defRPr sz="5040" kern="1200">
                <a:solidFill>
                  <a:schemeClr val="tx1"/>
                </a:solidFill>
                <a:latin typeface="+mn-lt"/>
                <a:ea typeface="+mn-ea"/>
                <a:cs typeface="+mn-cs"/>
              </a:defRPr>
            </a:lvl9pPr>
          </a:lstStyle>
          <a:p>
            <a:pPr marL="0" indent="0">
              <a:buNone/>
            </a:pPr>
            <a:r>
              <a:rPr lang="en-US" sz="900" dirty="0"/>
              <a:t>AE, adverse event; TEAE, treatment-emergent adverse event.</a:t>
            </a:r>
          </a:p>
        </p:txBody>
      </p:sp>
      <p:sp>
        <p:nvSpPr>
          <p:cNvPr id="9" name="Rectangle: Rounded Corners 8">
            <a:extLst>
              <a:ext uri="{FF2B5EF4-FFF2-40B4-BE49-F238E27FC236}">
                <a16:creationId xmlns:a16="http://schemas.microsoft.com/office/drawing/2014/main" id="{2E1C9B33-8761-6FEA-F6F6-372D4909089C}"/>
              </a:ext>
            </a:extLst>
          </p:cNvPr>
          <p:cNvSpPr/>
          <p:nvPr/>
        </p:nvSpPr>
        <p:spPr>
          <a:xfrm>
            <a:off x="8160782" y="5189244"/>
            <a:ext cx="6728347" cy="4364983"/>
          </a:xfrm>
          <a:prstGeom prst="roundRect">
            <a:avLst>
              <a:gd name="adj" fmla="val 3730"/>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D5DDDC4B-C4FB-8DEB-8A16-4D8FFD4DAAB5}"/>
              </a:ext>
            </a:extLst>
          </p:cNvPr>
          <p:cNvSpPr/>
          <p:nvPr/>
        </p:nvSpPr>
        <p:spPr>
          <a:xfrm>
            <a:off x="15499103" y="5189244"/>
            <a:ext cx="15876146" cy="6341925"/>
          </a:xfrm>
          <a:prstGeom prst="roundRect">
            <a:avLst>
              <a:gd name="adj" fmla="val 3730"/>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D44A1D2-60E1-FF89-484F-12646567ADD1}"/>
              </a:ext>
            </a:extLst>
          </p:cNvPr>
          <p:cNvGrpSpPr/>
          <p:nvPr/>
        </p:nvGrpSpPr>
        <p:grpSpPr>
          <a:xfrm>
            <a:off x="15823923" y="12586747"/>
            <a:ext cx="5555587" cy="4015301"/>
            <a:chOff x="2010192" y="653954"/>
            <a:chExt cx="5125175" cy="3314126"/>
          </a:xfrm>
        </p:grpSpPr>
        <p:graphicFrame>
          <p:nvGraphicFramePr>
            <p:cNvPr id="4" name="Chart 3">
              <a:extLst>
                <a:ext uri="{FF2B5EF4-FFF2-40B4-BE49-F238E27FC236}">
                  <a16:creationId xmlns:a16="http://schemas.microsoft.com/office/drawing/2014/main" id="{F1773558-B791-FCFB-6E97-6C8F1975199E}"/>
                </a:ext>
              </a:extLst>
            </p:cNvPr>
            <p:cNvGraphicFramePr/>
            <p:nvPr>
              <p:extLst>
                <p:ext uri="{D42A27DB-BD31-4B8C-83A1-F6EECF244321}">
                  <p14:modId xmlns:p14="http://schemas.microsoft.com/office/powerpoint/2010/main" val="3352244847"/>
                </p:ext>
              </p:extLst>
            </p:nvPr>
          </p:nvGraphicFramePr>
          <p:xfrm>
            <a:off x="2010192" y="659208"/>
            <a:ext cx="5123615" cy="3308872"/>
          </p:xfrm>
          <a:graphic>
            <a:graphicData uri="http://schemas.openxmlformats.org/drawingml/2006/chart">
              <c:chart xmlns:c="http://schemas.openxmlformats.org/drawingml/2006/chart" xmlns:r="http://schemas.openxmlformats.org/officeDocument/2006/relationships" r:id="rId5"/>
            </a:graphicData>
          </a:graphic>
        </p:graphicFrame>
        <p:pic>
          <p:nvPicPr>
            <p:cNvPr id="10" name="Picture 9">
              <a:extLst>
                <a:ext uri="{FF2B5EF4-FFF2-40B4-BE49-F238E27FC236}">
                  <a16:creationId xmlns:a16="http://schemas.microsoft.com/office/drawing/2014/main" id="{3B2448BC-A5D3-6C14-B388-DE15A61F69B1}"/>
                </a:ext>
              </a:extLst>
            </p:cNvPr>
            <p:cNvPicPr>
              <a:picLocks noChangeAspect="1"/>
            </p:cNvPicPr>
            <p:nvPr/>
          </p:nvPicPr>
          <p:blipFill rotWithShape="1">
            <a:blip r:embed="rId6"/>
            <a:srcRect l="6039" r="-1" b="7224"/>
            <a:stretch/>
          </p:blipFill>
          <p:spPr>
            <a:xfrm>
              <a:off x="2318196" y="653954"/>
              <a:ext cx="4817171" cy="3080919"/>
            </a:xfrm>
            <a:prstGeom prst="rect">
              <a:avLst/>
            </a:prstGeom>
          </p:spPr>
        </p:pic>
      </p:grpSp>
      <p:graphicFrame>
        <p:nvGraphicFramePr>
          <p:cNvPr id="11" name="Chart 10">
            <a:extLst>
              <a:ext uri="{FF2B5EF4-FFF2-40B4-BE49-F238E27FC236}">
                <a16:creationId xmlns:a16="http://schemas.microsoft.com/office/drawing/2014/main" id="{6CB675E8-4AF3-959C-9BDD-DFEB62A85822}"/>
              </a:ext>
            </a:extLst>
          </p:cNvPr>
          <p:cNvGraphicFramePr/>
          <p:nvPr>
            <p:extLst>
              <p:ext uri="{D42A27DB-BD31-4B8C-83A1-F6EECF244321}">
                <p14:modId xmlns:p14="http://schemas.microsoft.com/office/powerpoint/2010/main" val="2217683909"/>
              </p:ext>
            </p:extLst>
          </p:nvPr>
        </p:nvGraphicFramePr>
        <p:xfrm>
          <a:off x="21629706" y="13632540"/>
          <a:ext cx="2855167" cy="3245177"/>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a:extLst>
              <a:ext uri="{FF2B5EF4-FFF2-40B4-BE49-F238E27FC236}">
                <a16:creationId xmlns:a16="http://schemas.microsoft.com/office/drawing/2014/main" id="{40A2EEC1-493B-F557-B13F-1B171922A72C}"/>
              </a:ext>
            </a:extLst>
          </p:cNvPr>
          <p:cNvSpPr txBox="1"/>
          <p:nvPr/>
        </p:nvSpPr>
        <p:spPr>
          <a:xfrm>
            <a:off x="22898765" y="13770034"/>
            <a:ext cx="713657" cy="261610"/>
          </a:xfrm>
          <a:prstGeom prst="rect">
            <a:avLst/>
          </a:prstGeom>
          <a:noFill/>
        </p:spPr>
        <p:txBody>
          <a:bodyPr wrap="none" rtlCol="0">
            <a:spAutoFit/>
          </a:bodyPr>
          <a:lstStyle/>
          <a:p>
            <a:pPr algn="l"/>
            <a:r>
              <a:rPr lang="en-US" sz="1100" b="1" i="1" dirty="0">
                <a:latin typeface="Arial" panose="020B0604020202020204" pitchFamily="34" charset="0"/>
                <a:cs typeface="Arial" panose="020B0604020202020204" pitchFamily="34" charset="0"/>
              </a:rPr>
              <a:t>P</a:t>
            </a:r>
            <a:r>
              <a:rPr lang="en-US" sz="1100" b="1" dirty="0">
                <a:latin typeface="Arial" panose="020B0604020202020204" pitchFamily="34" charset="0"/>
                <a:cs typeface="Arial" panose="020B0604020202020204" pitchFamily="34" charset="0"/>
              </a:rPr>
              <a:t>=0.138</a:t>
            </a:r>
          </a:p>
        </p:txBody>
      </p:sp>
      <p:sp>
        <p:nvSpPr>
          <p:cNvPr id="13" name="TextBox 12">
            <a:extLst>
              <a:ext uri="{FF2B5EF4-FFF2-40B4-BE49-F238E27FC236}">
                <a16:creationId xmlns:a16="http://schemas.microsoft.com/office/drawing/2014/main" id="{70980E74-8EDC-CE6E-D34E-8C1CAEDEC0AC}"/>
              </a:ext>
            </a:extLst>
          </p:cNvPr>
          <p:cNvSpPr txBox="1"/>
          <p:nvPr/>
        </p:nvSpPr>
        <p:spPr>
          <a:xfrm>
            <a:off x="15700247" y="17081919"/>
            <a:ext cx="3438811" cy="369332"/>
          </a:xfrm>
          <a:prstGeom prst="rect">
            <a:avLst/>
          </a:prstGeom>
          <a:solidFill>
            <a:schemeClr val="bg1"/>
          </a:solidFill>
        </p:spPr>
        <p:txBody>
          <a:bodyPr wrap="square" rtlCol="0">
            <a:spAutoFit/>
          </a:bodyPr>
          <a:lstStyle/>
          <a:p>
            <a:r>
              <a:rPr lang="en-US" sz="900" dirty="0"/>
              <a:t>Crosses indicate censored subjects; 1 month = 4 weeks.</a:t>
            </a:r>
          </a:p>
          <a:p>
            <a:r>
              <a:rPr lang="en-US" sz="900" dirty="0"/>
              <a:t>Fulv, fulvestrant; LAS, lasofoxifene; PFS, progression-free survival.</a:t>
            </a:r>
          </a:p>
        </p:txBody>
      </p:sp>
      <p:sp>
        <p:nvSpPr>
          <p:cNvPr id="15" name="TextBox 14">
            <a:extLst>
              <a:ext uri="{FF2B5EF4-FFF2-40B4-BE49-F238E27FC236}">
                <a16:creationId xmlns:a16="http://schemas.microsoft.com/office/drawing/2014/main" id="{4FCFF5C0-5E2C-69CB-6B27-AD936F19308B}"/>
              </a:ext>
            </a:extLst>
          </p:cNvPr>
          <p:cNvSpPr txBox="1"/>
          <p:nvPr/>
        </p:nvSpPr>
        <p:spPr>
          <a:xfrm>
            <a:off x="25348077" y="11955080"/>
            <a:ext cx="6070356" cy="3477875"/>
          </a:xfrm>
          <a:prstGeom prst="rect">
            <a:avLst/>
          </a:prstGeom>
          <a:noFill/>
        </p:spPr>
        <p:txBody>
          <a:bodyPr wrap="square" rtlCol="0">
            <a:spAutoFit/>
          </a:bodyPr>
          <a:lstStyle/>
          <a:p>
            <a:pPr>
              <a:spcAft>
                <a:spcPts val="900"/>
              </a:spcAft>
              <a:buClr>
                <a:schemeClr val="accent1"/>
              </a:buClr>
              <a:buSzPct val="140000"/>
            </a:pPr>
            <a:r>
              <a:rPr lang="en-US" b="1" dirty="0">
                <a:effectLst/>
                <a:latin typeface="Arial" panose="020B0604020202020204" pitchFamily="34" charset="0"/>
                <a:ea typeface="Calibri" panose="020F0502020204030204" pitchFamily="34" charset="0"/>
                <a:cs typeface="Arial" panose="020B0604020202020204" pitchFamily="34" charset="0"/>
              </a:rPr>
              <a:t>Exploratory </a:t>
            </a:r>
            <a:r>
              <a:rPr lang="en-US" b="1" dirty="0" err="1">
                <a:effectLst/>
                <a:latin typeface="Arial" panose="020B0604020202020204" pitchFamily="34" charset="0"/>
                <a:ea typeface="Calibri" panose="020F0502020204030204" pitchFamily="34" charset="0"/>
                <a:cs typeface="Arial" panose="020B0604020202020204" pitchFamily="34" charset="0"/>
              </a:rPr>
              <a:t>ctDNA</a:t>
            </a:r>
            <a:r>
              <a:rPr lang="en-US" b="1" dirty="0">
                <a:effectLst/>
                <a:latin typeface="Arial" panose="020B0604020202020204" pitchFamily="34" charset="0"/>
                <a:ea typeface="Calibri" panose="020F0502020204030204" pitchFamily="34" charset="0"/>
                <a:cs typeface="Arial" panose="020B0604020202020204" pitchFamily="34" charset="0"/>
              </a:rPr>
              <a:t> analyses</a:t>
            </a:r>
          </a:p>
          <a:p>
            <a:pPr marL="228600" indent="-228600">
              <a:spcAft>
                <a:spcPts val="6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In 61 patients with evaluable baseline and 8-week </a:t>
            </a:r>
            <a:r>
              <a:rPr lang="en-US" dirty="0" err="1">
                <a:effectLst/>
                <a:latin typeface="Arial" panose="020B0604020202020204" pitchFamily="34" charset="0"/>
                <a:ea typeface="Calibri" panose="020F0502020204030204" pitchFamily="34" charset="0"/>
                <a:cs typeface="Arial" panose="020B0604020202020204" pitchFamily="34" charset="0"/>
              </a:rPr>
              <a:t>ctDNA</a:t>
            </a:r>
            <a:r>
              <a:rPr lang="en-US" dirty="0">
                <a:effectLst/>
                <a:latin typeface="Arial" panose="020B0604020202020204" pitchFamily="34" charset="0"/>
                <a:ea typeface="Calibri" panose="020F0502020204030204" pitchFamily="34" charset="0"/>
                <a:cs typeface="Arial" panose="020B0604020202020204" pitchFamily="34" charset="0"/>
              </a:rPr>
              <a:t> samples, </a:t>
            </a:r>
            <a:r>
              <a:rPr lang="en-US" i="1" dirty="0">
                <a:effectLst/>
                <a:latin typeface="Arial" panose="020B0604020202020204" pitchFamily="34" charset="0"/>
                <a:ea typeface="Calibri" panose="020F0502020204030204" pitchFamily="34" charset="0"/>
                <a:cs typeface="Arial" panose="020B0604020202020204" pitchFamily="34" charset="0"/>
              </a:rPr>
              <a:t>ESR1</a:t>
            </a:r>
            <a:r>
              <a:rPr lang="en-US" dirty="0">
                <a:latin typeface="Arial" panose="020B0604020202020204" pitchFamily="34" charset="0"/>
                <a:ea typeface="Calibri" panose="020F0502020204030204" pitchFamily="34" charset="0"/>
                <a:cs typeface="Arial" panose="020B0604020202020204" pitchFamily="34" charset="0"/>
              </a:rPr>
              <a:t> </a:t>
            </a:r>
            <a:r>
              <a:rPr lang="en-US" dirty="0">
                <a:effectLst/>
                <a:latin typeface="Arial" panose="020B0604020202020204" pitchFamily="34" charset="0"/>
                <a:ea typeface="Calibri" panose="020F0502020204030204" pitchFamily="34" charset="0"/>
                <a:cs typeface="Arial" panose="020B0604020202020204" pitchFamily="34" charset="0"/>
              </a:rPr>
              <a:t>mutant allele fraction (MAF) </a:t>
            </a:r>
            <a:br>
              <a:rPr lang="en-US" dirty="0">
                <a:effectLst/>
                <a:latin typeface="Arial" panose="020B0604020202020204" pitchFamily="34" charset="0"/>
                <a:ea typeface="Calibri" panose="020F0502020204030204" pitchFamily="34" charset="0"/>
                <a:cs typeface="Arial" panose="020B0604020202020204" pitchFamily="34" charset="0"/>
              </a:rPr>
            </a:br>
            <a:r>
              <a:rPr lang="en-US" dirty="0">
                <a:effectLst/>
                <a:latin typeface="Arial" panose="020B0604020202020204" pitchFamily="34" charset="0"/>
                <a:ea typeface="Calibri" panose="020F0502020204030204" pitchFamily="34" charset="0"/>
                <a:cs typeface="Arial" panose="020B0604020202020204" pitchFamily="34" charset="0"/>
              </a:rPr>
              <a:t>was assessed</a:t>
            </a:r>
          </a:p>
          <a:p>
            <a:pPr marL="742950" lvl="1" indent="-285750">
              <a:spcAft>
                <a:spcPts val="300"/>
              </a:spcAft>
              <a:buClr>
                <a:schemeClr val="accent1"/>
              </a:buClr>
              <a:buSzPct val="10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LAS median relative change for all variants</a:t>
            </a:r>
          </a:p>
          <a:p>
            <a:pPr marL="1200150" lvl="2" indent="-285750">
              <a:spcAft>
                <a:spcPts val="6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 87.1%</a:t>
            </a:r>
          </a:p>
          <a:p>
            <a:pPr marL="742950" lvl="1" indent="-285750">
              <a:spcAft>
                <a:spcPts val="300"/>
              </a:spcAft>
              <a:buClr>
                <a:schemeClr val="accent1"/>
              </a:buClr>
              <a:buSzPct val="10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Fulv median relative change for all variants  </a:t>
            </a:r>
          </a:p>
          <a:p>
            <a:pPr marL="1143000" lvl="2" indent="-228600">
              <a:spcAft>
                <a:spcPts val="6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 14.7%</a:t>
            </a:r>
          </a:p>
          <a:p>
            <a:pPr marL="228600" indent="-228600">
              <a:spcAft>
                <a:spcPts val="900"/>
              </a:spcAft>
              <a:buClr>
                <a:schemeClr val="accent1"/>
              </a:buClr>
              <a:buSzPct val="140000"/>
              <a:buFont typeface="Arial" panose="020B0604020202020204" pitchFamily="34" charset="0"/>
              <a:buChar char="•"/>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228600" indent="-228600">
              <a:spcAft>
                <a:spcPts val="900"/>
              </a:spcAft>
              <a:buClr>
                <a:schemeClr val="accent1"/>
              </a:buClr>
              <a:buSzPct val="140000"/>
              <a:buFont typeface="Arial" panose="020B0604020202020204" pitchFamily="34" charset="0"/>
              <a:buChar char="•"/>
            </a:pPr>
            <a:r>
              <a:rPr lang="en-US" dirty="0">
                <a:effectLst/>
                <a:latin typeface="Arial" panose="020B0604020202020204" pitchFamily="34" charset="0"/>
                <a:ea typeface="Calibri" panose="020F0502020204030204" pitchFamily="34" charset="0"/>
                <a:cs typeface="Arial" panose="020B0604020202020204" pitchFamily="34" charset="0"/>
              </a:rPr>
              <a:t>In patients with Y537S mutations</a:t>
            </a:r>
          </a:p>
        </p:txBody>
      </p:sp>
      <p:graphicFrame>
        <p:nvGraphicFramePr>
          <p:cNvPr id="16" name="Chart 15">
            <a:extLst>
              <a:ext uri="{FF2B5EF4-FFF2-40B4-BE49-F238E27FC236}">
                <a16:creationId xmlns:a16="http://schemas.microsoft.com/office/drawing/2014/main" id="{3ABBEA5D-E807-3446-E25E-759B1915E5C2}"/>
              </a:ext>
            </a:extLst>
          </p:cNvPr>
          <p:cNvGraphicFramePr/>
          <p:nvPr>
            <p:extLst>
              <p:ext uri="{D42A27DB-BD31-4B8C-83A1-F6EECF244321}">
                <p14:modId xmlns:p14="http://schemas.microsoft.com/office/powerpoint/2010/main" val="2328052119"/>
              </p:ext>
            </p:extLst>
          </p:nvPr>
        </p:nvGraphicFramePr>
        <p:xfrm>
          <a:off x="26286090" y="15517146"/>
          <a:ext cx="4273091" cy="1772699"/>
        </p:xfrm>
        <a:graphic>
          <a:graphicData uri="http://schemas.openxmlformats.org/drawingml/2006/chart">
            <c:chart xmlns:c="http://schemas.openxmlformats.org/drawingml/2006/chart" xmlns:r="http://schemas.openxmlformats.org/officeDocument/2006/relationships" r:id="rId8"/>
          </a:graphicData>
        </a:graphic>
      </p:graphicFrame>
      <p:sp>
        <p:nvSpPr>
          <p:cNvPr id="28" name="TextBox 27">
            <a:extLst>
              <a:ext uri="{FF2B5EF4-FFF2-40B4-BE49-F238E27FC236}">
                <a16:creationId xmlns:a16="http://schemas.microsoft.com/office/drawing/2014/main" id="{73B94D22-E888-EF7C-F62F-9F7514AA8C23}"/>
              </a:ext>
            </a:extLst>
          </p:cNvPr>
          <p:cNvSpPr txBox="1"/>
          <p:nvPr/>
        </p:nvSpPr>
        <p:spPr>
          <a:xfrm>
            <a:off x="15717993" y="11954940"/>
            <a:ext cx="4663440" cy="369332"/>
          </a:xfrm>
          <a:prstGeom prst="rect">
            <a:avLst/>
          </a:prstGeom>
          <a:noFill/>
        </p:spPr>
        <p:txBody>
          <a:bodyPr wrap="square" rtlCol="0">
            <a:spAutoFit/>
          </a:bodyPr>
          <a:lstStyle/>
          <a:p>
            <a:pPr>
              <a:spcAft>
                <a:spcPts val="900"/>
              </a:spcAft>
              <a:buClr>
                <a:schemeClr val="accent1"/>
              </a:buClr>
              <a:buSzPct val="140000"/>
            </a:pPr>
            <a:r>
              <a:rPr lang="en-US" b="1" dirty="0">
                <a:effectLst/>
                <a:latin typeface="Arial" panose="020B0604020202020204" pitchFamily="34" charset="0"/>
                <a:ea typeface="Calibri" panose="020F0502020204030204" pitchFamily="34" charset="0"/>
                <a:cs typeface="Arial" panose="020B0604020202020204" pitchFamily="34" charset="0"/>
              </a:rPr>
              <a:t>Progression-free survival (PFS)</a:t>
            </a:r>
          </a:p>
        </p:txBody>
      </p:sp>
      <p:sp>
        <p:nvSpPr>
          <p:cNvPr id="29" name="Rectangle: Rounded Corners 28">
            <a:extLst>
              <a:ext uri="{FF2B5EF4-FFF2-40B4-BE49-F238E27FC236}">
                <a16:creationId xmlns:a16="http://schemas.microsoft.com/office/drawing/2014/main" id="{B5BF15F5-9800-BC7E-F0AD-BC4CF7B43C05}"/>
              </a:ext>
            </a:extLst>
          </p:cNvPr>
          <p:cNvSpPr/>
          <p:nvPr/>
        </p:nvSpPr>
        <p:spPr>
          <a:xfrm>
            <a:off x="15495884" y="11818646"/>
            <a:ext cx="9418320" cy="5732323"/>
          </a:xfrm>
          <a:prstGeom prst="roundRect">
            <a:avLst>
              <a:gd name="adj" fmla="val 3730"/>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CA661537-71E9-8F13-F646-3F6A66116DA9}"/>
              </a:ext>
            </a:extLst>
          </p:cNvPr>
          <p:cNvSpPr/>
          <p:nvPr/>
        </p:nvSpPr>
        <p:spPr>
          <a:xfrm>
            <a:off x="25205455" y="11834688"/>
            <a:ext cx="6217920" cy="5732323"/>
          </a:xfrm>
          <a:prstGeom prst="roundRect">
            <a:avLst>
              <a:gd name="adj" fmla="val 3730"/>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678EE5F-1E21-CF71-7EE4-03706321FD5F}"/>
              </a:ext>
            </a:extLst>
          </p:cNvPr>
          <p:cNvSpPr txBox="1"/>
          <p:nvPr/>
        </p:nvSpPr>
        <p:spPr>
          <a:xfrm>
            <a:off x="21520144" y="11954940"/>
            <a:ext cx="3228066" cy="1154162"/>
          </a:xfrm>
          <a:prstGeom prst="rect">
            <a:avLst/>
          </a:prstGeom>
          <a:noFill/>
        </p:spPr>
        <p:txBody>
          <a:bodyPr wrap="square">
            <a:spAutoFit/>
          </a:bodyPr>
          <a:lstStyle/>
          <a:p>
            <a:pPr>
              <a:spcAft>
                <a:spcPts val="900"/>
              </a:spcAft>
            </a:pPr>
            <a:r>
              <a:rPr lang="en-US" sz="1800" b="1" dirty="0">
                <a:latin typeface="Arial" panose="020B0604020202020204" pitchFamily="34" charset="0"/>
                <a:ea typeface="Calibri" panose="020F0502020204030204" pitchFamily="34" charset="0"/>
                <a:cs typeface="Arial" panose="020B0604020202020204" pitchFamily="34" charset="0"/>
              </a:rPr>
              <a:t>Median PFS</a:t>
            </a:r>
          </a:p>
          <a:p>
            <a:pPr marL="285750" indent="-285750" algn="l">
              <a:lnSpc>
                <a:spcPct val="100000"/>
              </a:lnSpc>
              <a:spcBef>
                <a:spcPts val="0"/>
              </a:spcBef>
              <a:spcAft>
                <a:spcPts val="600"/>
              </a:spcAft>
              <a:buClr>
                <a:srgbClr val="5B9BD5"/>
              </a:buClr>
              <a:buSzPct val="140000"/>
              <a:buFont typeface="Arial" panose="020B0604020202020204" pitchFamily="34" charset="0"/>
              <a:buChar char="•"/>
            </a:pPr>
            <a:r>
              <a:rPr lang="en-US" sz="1800" dirty="0">
                <a:latin typeface="Arial" panose="020B0604020202020204" pitchFamily="34" charset="0"/>
                <a:ea typeface="Calibri" panose="020F0502020204030204" pitchFamily="34" charset="0"/>
                <a:cs typeface="Arial" panose="020B0604020202020204" pitchFamily="34" charset="0"/>
              </a:rPr>
              <a:t>LAS: 6.04 </a:t>
            </a:r>
            <a:r>
              <a:rPr lang="en-US" sz="1800" dirty="0" err="1">
                <a:latin typeface="Arial" panose="020B0604020202020204" pitchFamily="34" charset="0"/>
                <a:ea typeface="Calibri" panose="020F0502020204030204" pitchFamily="34" charset="0"/>
                <a:cs typeface="Arial" panose="020B0604020202020204" pitchFamily="34" charset="0"/>
              </a:rPr>
              <a:t>mos</a:t>
            </a:r>
            <a:r>
              <a:rPr lang="en-US" sz="1800" dirty="0">
                <a:latin typeface="Arial" panose="020B0604020202020204" pitchFamily="34" charset="0"/>
                <a:ea typeface="Calibri" panose="020F0502020204030204" pitchFamily="34" charset="0"/>
                <a:cs typeface="Arial" panose="020B0604020202020204" pitchFamily="34" charset="0"/>
              </a:rPr>
              <a:t> (2.82–8.04)</a:t>
            </a:r>
          </a:p>
          <a:p>
            <a:pPr marL="285750" indent="-285750" algn="l">
              <a:lnSpc>
                <a:spcPct val="100000"/>
              </a:lnSpc>
              <a:spcBef>
                <a:spcPts val="0"/>
              </a:spcBef>
              <a:spcAft>
                <a:spcPts val="900"/>
              </a:spcAft>
              <a:buClr>
                <a:srgbClr val="5B9BD5"/>
              </a:buClr>
              <a:buSzPct val="140000"/>
              <a:buFont typeface="Arial" panose="020B0604020202020204" pitchFamily="34" charset="0"/>
              <a:buChar char="•"/>
            </a:pPr>
            <a:r>
              <a:rPr lang="en-US" sz="1800" dirty="0">
                <a:latin typeface="Arial" panose="020B0604020202020204" pitchFamily="34" charset="0"/>
                <a:ea typeface="Calibri" panose="020F0502020204030204" pitchFamily="34" charset="0"/>
                <a:cs typeface="Arial" panose="020B0604020202020204" pitchFamily="34" charset="0"/>
              </a:rPr>
              <a:t>Fulv: 4.04 </a:t>
            </a:r>
            <a:r>
              <a:rPr lang="en-US" sz="1800" dirty="0" err="1">
                <a:latin typeface="Arial" panose="020B0604020202020204" pitchFamily="34" charset="0"/>
                <a:ea typeface="Calibri" panose="020F0502020204030204" pitchFamily="34" charset="0"/>
                <a:cs typeface="Arial" panose="020B0604020202020204" pitchFamily="34" charset="0"/>
              </a:rPr>
              <a:t>mos</a:t>
            </a:r>
            <a:r>
              <a:rPr lang="en-US" sz="1800" dirty="0">
                <a:latin typeface="Arial" panose="020B0604020202020204" pitchFamily="34" charset="0"/>
                <a:ea typeface="Calibri" panose="020F0502020204030204" pitchFamily="34" charset="0"/>
                <a:cs typeface="Arial" panose="020B0604020202020204" pitchFamily="34" charset="0"/>
              </a:rPr>
              <a:t> (2.93–6.04)</a:t>
            </a:r>
            <a:endParaRPr lang="en-US" sz="1800"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25B26AE7-E21B-F190-F060-BE7ECC0FC00B}"/>
              </a:ext>
            </a:extLst>
          </p:cNvPr>
          <p:cNvSpPr txBox="1"/>
          <p:nvPr/>
        </p:nvSpPr>
        <p:spPr>
          <a:xfrm>
            <a:off x="22071683" y="13389965"/>
            <a:ext cx="2202847" cy="307777"/>
          </a:xfrm>
          <a:prstGeom prst="rect">
            <a:avLst/>
          </a:prstGeom>
          <a:noFill/>
        </p:spPr>
        <p:txBody>
          <a:bodyPr wrap="none">
            <a:spAutoFit/>
          </a:bodyPr>
          <a:lstStyle/>
          <a:p>
            <a:pPr algn="ctr" rtl="0">
              <a:defRPr sz="1400" b="1" i="0" u="none" strike="noStrike" kern="1200" spc="0" baseline="0">
                <a:solidFill>
                  <a:srgbClr val="06426B"/>
                </a:solidFill>
                <a:latin typeface="Arial" panose="020B0604020202020204" pitchFamily="34" charset="0"/>
                <a:ea typeface="+mn-ea"/>
                <a:cs typeface="Arial" panose="020B0604020202020204" pitchFamily="34" charset="0"/>
              </a:defRPr>
            </a:pPr>
            <a:r>
              <a:rPr lang="en-US" sz="1400" b="1" dirty="0">
                <a:solidFill>
                  <a:srgbClr val="06426B"/>
                </a:solidFill>
                <a:latin typeface="Arial" panose="020B0604020202020204" pitchFamily="34" charset="0"/>
                <a:cs typeface="Arial" panose="020B0604020202020204" pitchFamily="34" charset="0"/>
              </a:rPr>
              <a:t>PFS at 6</a:t>
            </a:r>
            <a:r>
              <a:rPr lang="en-US" sz="1400" b="1" baseline="0" dirty="0">
                <a:solidFill>
                  <a:srgbClr val="06426B"/>
                </a:solidFill>
                <a:latin typeface="Arial" panose="020B0604020202020204" pitchFamily="34" charset="0"/>
                <a:cs typeface="Arial" panose="020B0604020202020204" pitchFamily="34" charset="0"/>
              </a:rPr>
              <a:t> and 12 months</a:t>
            </a:r>
            <a:endParaRPr lang="en-US" sz="1400" b="1" dirty="0">
              <a:solidFill>
                <a:srgbClr val="06426B"/>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1A7F0C17-EDD0-0893-1EB1-274BF41DCE65}"/>
              </a:ext>
            </a:extLst>
          </p:cNvPr>
          <p:cNvSpPr txBox="1"/>
          <p:nvPr/>
        </p:nvSpPr>
        <p:spPr>
          <a:xfrm rot="16200000">
            <a:off x="14947416" y="14378857"/>
            <a:ext cx="1622560" cy="276999"/>
          </a:xfrm>
          <a:prstGeom prst="rect">
            <a:avLst/>
          </a:prstGeom>
          <a:noFill/>
        </p:spPr>
        <p:txBody>
          <a:bodyPr wrap="none" rtlCol="0">
            <a:spAutoFit/>
          </a:bodyPr>
          <a:lstStyle/>
          <a:p>
            <a:pPr algn="l"/>
            <a:r>
              <a:rPr lang="en-US" sz="1200" b="1" dirty="0">
                <a:latin typeface="Arial" panose="020B0604020202020204" pitchFamily="34" charset="0"/>
                <a:cs typeface="Arial" panose="020B0604020202020204" pitchFamily="34" charset="0"/>
              </a:rPr>
              <a:t>Survival Probability</a:t>
            </a:r>
          </a:p>
        </p:txBody>
      </p:sp>
      <p:sp>
        <p:nvSpPr>
          <p:cNvPr id="40" name="TextBox 39">
            <a:extLst>
              <a:ext uri="{FF2B5EF4-FFF2-40B4-BE49-F238E27FC236}">
                <a16:creationId xmlns:a16="http://schemas.microsoft.com/office/drawing/2014/main" id="{26CFA920-B1BE-0CB1-8C0C-FC3BB0784D0C}"/>
              </a:ext>
            </a:extLst>
          </p:cNvPr>
          <p:cNvSpPr txBox="1"/>
          <p:nvPr/>
        </p:nvSpPr>
        <p:spPr>
          <a:xfrm>
            <a:off x="18359246" y="16776749"/>
            <a:ext cx="732893" cy="276999"/>
          </a:xfrm>
          <a:prstGeom prst="rect">
            <a:avLst/>
          </a:prstGeom>
          <a:noFill/>
        </p:spPr>
        <p:txBody>
          <a:bodyPr wrap="none" rtlCol="0">
            <a:spAutoFit/>
          </a:bodyPr>
          <a:lstStyle/>
          <a:p>
            <a:pPr algn="l"/>
            <a:r>
              <a:rPr lang="en-US" sz="1200" b="1" dirty="0">
                <a:latin typeface="Arial" panose="020B0604020202020204" pitchFamily="34" charset="0"/>
                <a:cs typeface="Arial" panose="020B0604020202020204" pitchFamily="34" charset="0"/>
              </a:rPr>
              <a:t>Months</a:t>
            </a:r>
            <a:endParaRPr lang="en-US" sz="1100" b="1" dirty="0">
              <a:latin typeface="Arial" panose="020B0604020202020204" pitchFamily="34" charset="0"/>
              <a:cs typeface="Arial" panose="020B0604020202020204" pitchFamily="34" charset="0"/>
            </a:endParaRPr>
          </a:p>
        </p:txBody>
      </p:sp>
      <p:grpSp>
        <p:nvGrpSpPr>
          <p:cNvPr id="41" name="Group 40">
            <a:extLst>
              <a:ext uri="{FF2B5EF4-FFF2-40B4-BE49-F238E27FC236}">
                <a16:creationId xmlns:a16="http://schemas.microsoft.com/office/drawing/2014/main" id="{18C61D3C-1FD4-A3E0-7964-E6F441FDAAAD}"/>
              </a:ext>
            </a:extLst>
          </p:cNvPr>
          <p:cNvGrpSpPr/>
          <p:nvPr/>
        </p:nvGrpSpPr>
        <p:grpSpPr>
          <a:xfrm>
            <a:off x="15717993" y="16472939"/>
            <a:ext cx="5595430" cy="367399"/>
            <a:chOff x="518531" y="4181173"/>
            <a:chExt cx="5151276" cy="349918"/>
          </a:xfrm>
        </p:grpSpPr>
        <p:sp>
          <p:nvSpPr>
            <p:cNvPr id="43" name="TextBox 42">
              <a:extLst>
                <a:ext uri="{FF2B5EF4-FFF2-40B4-BE49-F238E27FC236}">
                  <a16:creationId xmlns:a16="http://schemas.microsoft.com/office/drawing/2014/main" id="{31563C35-51A4-0B9B-2BA4-00B9332D1CBE}"/>
                </a:ext>
              </a:extLst>
            </p:cNvPr>
            <p:cNvSpPr txBox="1"/>
            <p:nvPr/>
          </p:nvSpPr>
          <p:spPr>
            <a:xfrm>
              <a:off x="520133" y="4181173"/>
              <a:ext cx="374601" cy="219849"/>
            </a:xfrm>
            <a:prstGeom prst="rect">
              <a:avLst/>
            </a:prstGeom>
            <a:noFill/>
          </p:spPr>
          <p:txBody>
            <a:bodyPr wrap="none" rtlCol="0">
              <a:spAutoFit/>
            </a:bodyPr>
            <a:lstStyle/>
            <a:p>
              <a:pPr algn="l"/>
              <a:r>
                <a:rPr lang="en-US" sz="900" dirty="0">
                  <a:solidFill>
                    <a:srgbClr val="06426B"/>
                  </a:solidFill>
                  <a:latin typeface="Arial" panose="020B0604020202020204" pitchFamily="34" charset="0"/>
                  <a:cs typeface="Arial" panose="020B0604020202020204" pitchFamily="34" charset="0"/>
                </a:rPr>
                <a:t>Fulv</a:t>
              </a:r>
            </a:p>
          </p:txBody>
        </p:sp>
        <p:sp>
          <p:nvSpPr>
            <p:cNvPr id="44" name="TextBox 43">
              <a:extLst>
                <a:ext uri="{FF2B5EF4-FFF2-40B4-BE49-F238E27FC236}">
                  <a16:creationId xmlns:a16="http://schemas.microsoft.com/office/drawing/2014/main" id="{A79AB530-E90C-2F7D-3815-DE33FDFC7DAB}"/>
                </a:ext>
              </a:extLst>
            </p:cNvPr>
            <p:cNvSpPr txBox="1"/>
            <p:nvPr/>
          </p:nvSpPr>
          <p:spPr>
            <a:xfrm>
              <a:off x="843458" y="4181173"/>
              <a:ext cx="29109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51</a:t>
              </a:r>
            </a:p>
          </p:txBody>
        </p:sp>
        <p:sp>
          <p:nvSpPr>
            <p:cNvPr id="45" name="TextBox 44">
              <a:extLst>
                <a:ext uri="{FF2B5EF4-FFF2-40B4-BE49-F238E27FC236}">
                  <a16:creationId xmlns:a16="http://schemas.microsoft.com/office/drawing/2014/main" id="{82655532-3F25-6B15-4293-E4EACD0DC869}"/>
                </a:ext>
              </a:extLst>
            </p:cNvPr>
            <p:cNvSpPr txBox="1"/>
            <p:nvPr/>
          </p:nvSpPr>
          <p:spPr>
            <a:xfrm>
              <a:off x="1120912" y="4181173"/>
              <a:ext cx="29109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37</a:t>
              </a:r>
            </a:p>
          </p:txBody>
        </p:sp>
        <p:sp>
          <p:nvSpPr>
            <p:cNvPr id="52" name="TextBox 51">
              <a:extLst>
                <a:ext uri="{FF2B5EF4-FFF2-40B4-BE49-F238E27FC236}">
                  <a16:creationId xmlns:a16="http://schemas.microsoft.com/office/drawing/2014/main" id="{D6544CB3-5262-EF5E-532C-543EAC164F60}"/>
                </a:ext>
              </a:extLst>
            </p:cNvPr>
            <p:cNvSpPr txBox="1"/>
            <p:nvPr/>
          </p:nvSpPr>
          <p:spPr>
            <a:xfrm>
              <a:off x="1396040" y="4181173"/>
              <a:ext cx="29109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24</a:t>
              </a:r>
            </a:p>
          </p:txBody>
        </p:sp>
        <p:sp>
          <p:nvSpPr>
            <p:cNvPr id="53" name="TextBox 52">
              <a:extLst>
                <a:ext uri="{FF2B5EF4-FFF2-40B4-BE49-F238E27FC236}">
                  <a16:creationId xmlns:a16="http://schemas.microsoft.com/office/drawing/2014/main" id="{35F5E092-45C4-C4FE-06D0-157A0D3CA177}"/>
                </a:ext>
              </a:extLst>
            </p:cNvPr>
            <p:cNvSpPr txBox="1"/>
            <p:nvPr/>
          </p:nvSpPr>
          <p:spPr>
            <a:xfrm>
              <a:off x="1694733" y="4181173"/>
              <a:ext cx="300082" cy="219849"/>
            </a:xfrm>
            <a:prstGeom prst="rect">
              <a:avLst/>
            </a:prstGeom>
            <a:noFill/>
          </p:spPr>
          <p:txBody>
            <a:bodyPr wrap="square" rtlCol="0">
              <a:spAutoFit/>
            </a:bodyPr>
            <a:lstStyle/>
            <a:p>
              <a:pPr algn="ctr"/>
              <a:r>
                <a:rPr lang="en-US" sz="900" dirty="0">
                  <a:solidFill>
                    <a:srgbClr val="06426B"/>
                  </a:solidFill>
                  <a:latin typeface="Arial" panose="020B0604020202020204" pitchFamily="34" charset="0"/>
                  <a:cs typeface="Arial" panose="020B0604020202020204" pitchFamily="34" charset="0"/>
                </a:rPr>
                <a:t>15</a:t>
              </a:r>
            </a:p>
          </p:txBody>
        </p:sp>
        <p:sp>
          <p:nvSpPr>
            <p:cNvPr id="58" name="TextBox 57">
              <a:extLst>
                <a:ext uri="{FF2B5EF4-FFF2-40B4-BE49-F238E27FC236}">
                  <a16:creationId xmlns:a16="http://schemas.microsoft.com/office/drawing/2014/main" id="{9B4F55CA-CF13-86DC-318F-35054FE1ADA8}"/>
                </a:ext>
              </a:extLst>
            </p:cNvPr>
            <p:cNvSpPr txBox="1"/>
            <p:nvPr/>
          </p:nvSpPr>
          <p:spPr>
            <a:xfrm>
              <a:off x="2011586"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6</a:t>
              </a:r>
            </a:p>
          </p:txBody>
        </p:sp>
        <p:sp>
          <p:nvSpPr>
            <p:cNvPr id="59" name="TextBox 58">
              <a:extLst>
                <a:ext uri="{FF2B5EF4-FFF2-40B4-BE49-F238E27FC236}">
                  <a16:creationId xmlns:a16="http://schemas.microsoft.com/office/drawing/2014/main" id="{2313BC04-34B9-3164-866D-FEE17819803F}"/>
                </a:ext>
              </a:extLst>
            </p:cNvPr>
            <p:cNvSpPr txBox="1"/>
            <p:nvPr/>
          </p:nvSpPr>
          <p:spPr>
            <a:xfrm>
              <a:off x="2279872"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6</a:t>
              </a:r>
            </a:p>
          </p:txBody>
        </p:sp>
        <p:sp>
          <p:nvSpPr>
            <p:cNvPr id="60" name="TextBox 59">
              <a:extLst>
                <a:ext uri="{FF2B5EF4-FFF2-40B4-BE49-F238E27FC236}">
                  <a16:creationId xmlns:a16="http://schemas.microsoft.com/office/drawing/2014/main" id="{E58BD9AA-4682-88C6-5357-70472C45F3AC}"/>
                </a:ext>
              </a:extLst>
            </p:cNvPr>
            <p:cNvSpPr txBox="1"/>
            <p:nvPr/>
          </p:nvSpPr>
          <p:spPr>
            <a:xfrm>
              <a:off x="2543158"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2</a:t>
              </a:r>
            </a:p>
          </p:txBody>
        </p:sp>
        <p:sp>
          <p:nvSpPr>
            <p:cNvPr id="61" name="TextBox 60">
              <a:extLst>
                <a:ext uri="{FF2B5EF4-FFF2-40B4-BE49-F238E27FC236}">
                  <a16:creationId xmlns:a16="http://schemas.microsoft.com/office/drawing/2014/main" id="{6778D988-0D6F-8EDD-5392-231301D80747}"/>
                </a:ext>
              </a:extLst>
            </p:cNvPr>
            <p:cNvSpPr txBox="1"/>
            <p:nvPr/>
          </p:nvSpPr>
          <p:spPr>
            <a:xfrm>
              <a:off x="2870064"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2</a:t>
              </a:r>
            </a:p>
          </p:txBody>
        </p:sp>
        <p:sp>
          <p:nvSpPr>
            <p:cNvPr id="62" name="TextBox 61">
              <a:extLst>
                <a:ext uri="{FF2B5EF4-FFF2-40B4-BE49-F238E27FC236}">
                  <a16:creationId xmlns:a16="http://schemas.microsoft.com/office/drawing/2014/main" id="{F9192670-9C73-5BDC-1814-BD98496BD757}"/>
                </a:ext>
              </a:extLst>
            </p:cNvPr>
            <p:cNvSpPr txBox="1"/>
            <p:nvPr/>
          </p:nvSpPr>
          <p:spPr>
            <a:xfrm>
              <a:off x="3159797"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1</a:t>
              </a:r>
            </a:p>
          </p:txBody>
        </p:sp>
        <p:sp>
          <p:nvSpPr>
            <p:cNvPr id="63" name="TextBox 62">
              <a:extLst>
                <a:ext uri="{FF2B5EF4-FFF2-40B4-BE49-F238E27FC236}">
                  <a16:creationId xmlns:a16="http://schemas.microsoft.com/office/drawing/2014/main" id="{88939F71-EDFA-6ED1-16F2-23020EE9D7B7}"/>
                </a:ext>
              </a:extLst>
            </p:cNvPr>
            <p:cNvSpPr txBox="1"/>
            <p:nvPr/>
          </p:nvSpPr>
          <p:spPr>
            <a:xfrm>
              <a:off x="3437070"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1</a:t>
              </a:r>
            </a:p>
          </p:txBody>
        </p:sp>
        <p:sp>
          <p:nvSpPr>
            <p:cNvPr id="64" name="TextBox 63">
              <a:extLst>
                <a:ext uri="{FF2B5EF4-FFF2-40B4-BE49-F238E27FC236}">
                  <a16:creationId xmlns:a16="http://schemas.microsoft.com/office/drawing/2014/main" id="{3C08B7A5-5947-6AD7-20F0-EAF1203C151A}"/>
                </a:ext>
              </a:extLst>
            </p:cNvPr>
            <p:cNvSpPr txBox="1"/>
            <p:nvPr/>
          </p:nvSpPr>
          <p:spPr>
            <a:xfrm>
              <a:off x="3715524"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1</a:t>
              </a:r>
            </a:p>
          </p:txBody>
        </p:sp>
        <p:sp>
          <p:nvSpPr>
            <p:cNvPr id="68" name="TextBox 67">
              <a:extLst>
                <a:ext uri="{FF2B5EF4-FFF2-40B4-BE49-F238E27FC236}">
                  <a16:creationId xmlns:a16="http://schemas.microsoft.com/office/drawing/2014/main" id="{E2D041BD-0630-F813-C64A-434109902CEF}"/>
                </a:ext>
              </a:extLst>
            </p:cNvPr>
            <p:cNvSpPr txBox="1"/>
            <p:nvPr/>
          </p:nvSpPr>
          <p:spPr>
            <a:xfrm>
              <a:off x="4002529"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1</a:t>
              </a:r>
            </a:p>
          </p:txBody>
        </p:sp>
        <p:sp>
          <p:nvSpPr>
            <p:cNvPr id="72" name="TextBox 71">
              <a:extLst>
                <a:ext uri="{FF2B5EF4-FFF2-40B4-BE49-F238E27FC236}">
                  <a16:creationId xmlns:a16="http://schemas.microsoft.com/office/drawing/2014/main" id="{3512B24F-90D2-8B97-B54B-A16237C1BEC3}"/>
                </a:ext>
              </a:extLst>
            </p:cNvPr>
            <p:cNvSpPr txBox="1"/>
            <p:nvPr/>
          </p:nvSpPr>
          <p:spPr>
            <a:xfrm>
              <a:off x="4279895" y="4181173"/>
              <a:ext cx="231441" cy="219849"/>
            </a:xfrm>
            <a:prstGeom prst="rect">
              <a:avLst/>
            </a:prstGeom>
            <a:noFill/>
          </p:spPr>
          <p:txBody>
            <a:bodyPr wrap="none" rtlCol="0">
              <a:spAutoFit/>
            </a:bodyPr>
            <a:lstStyle/>
            <a:p>
              <a:pPr algn="ctr"/>
              <a:r>
                <a:rPr lang="en-US" sz="900" dirty="0">
                  <a:solidFill>
                    <a:srgbClr val="06426B"/>
                  </a:solidFill>
                  <a:latin typeface="Arial" panose="020B0604020202020204" pitchFamily="34" charset="0"/>
                  <a:cs typeface="Arial" panose="020B0604020202020204" pitchFamily="34" charset="0"/>
                </a:rPr>
                <a:t>0</a:t>
              </a:r>
            </a:p>
          </p:txBody>
        </p:sp>
        <p:sp>
          <p:nvSpPr>
            <p:cNvPr id="73" name="TextBox 72">
              <a:extLst>
                <a:ext uri="{FF2B5EF4-FFF2-40B4-BE49-F238E27FC236}">
                  <a16:creationId xmlns:a16="http://schemas.microsoft.com/office/drawing/2014/main" id="{E4D39D85-2FFE-E1EE-B89B-B99B1BDF8C91}"/>
                </a:ext>
              </a:extLst>
            </p:cNvPr>
            <p:cNvSpPr txBox="1"/>
            <p:nvPr/>
          </p:nvSpPr>
          <p:spPr>
            <a:xfrm>
              <a:off x="518531" y="4311242"/>
              <a:ext cx="374601" cy="219849"/>
            </a:xfrm>
            <a:prstGeom prst="rect">
              <a:avLst/>
            </a:prstGeom>
            <a:noFill/>
          </p:spPr>
          <p:txBody>
            <a:bodyPr wrap="none" rtlCol="0">
              <a:spAutoFit/>
            </a:bodyPr>
            <a:lstStyle/>
            <a:p>
              <a:pPr algn="l"/>
              <a:r>
                <a:rPr lang="en-US" sz="900" dirty="0">
                  <a:solidFill>
                    <a:srgbClr val="C00000"/>
                  </a:solidFill>
                  <a:latin typeface="Arial" panose="020B0604020202020204" pitchFamily="34" charset="0"/>
                  <a:cs typeface="Arial" panose="020B0604020202020204" pitchFamily="34" charset="0"/>
                </a:rPr>
                <a:t>LAS</a:t>
              </a:r>
            </a:p>
          </p:txBody>
        </p:sp>
        <p:sp>
          <p:nvSpPr>
            <p:cNvPr id="74" name="TextBox 73">
              <a:extLst>
                <a:ext uri="{FF2B5EF4-FFF2-40B4-BE49-F238E27FC236}">
                  <a16:creationId xmlns:a16="http://schemas.microsoft.com/office/drawing/2014/main" id="{A7864F4C-A3F2-8F2C-3CFC-86D00DA0660F}"/>
                </a:ext>
              </a:extLst>
            </p:cNvPr>
            <p:cNvSpPr txBox="1"/>
            <p:nvPr/>
          </p:nvSpPr>
          <p:spPr>
            <a:xfrm>
              <a:off x="843458"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52</a:t>
              </a:r>
            </a:p>
          </p:txBody>
        </p:sp>
        <p:sp>
          <p:nvSpPr>
            <p:cNvPr id="75" name="TextBox 74">
              <a:extLst>
                <a:ext uri="{FF2B5EF4-FFF2-40B4-BE49-F238E27FC236}">
                  <a16:creationId xmlns:a16="http://schemas.microsoft.com/office/drawing/2014/main" id="{B39754FB-90BB-5DAC-4A5C-473060AC4FEE}"/>
                </a:ext>
              </a:extLst>
            </p:cNvPr>
            <p:cNvSpPr txBox="1"/>
            <p:nvPr/>
          </p:nvSpPr>
          <p:spPr>
            <a:xfrm>
              <a:off x="1120912"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43</a:t>
              </a:r>
            </a:p>
          </p:txBody>
        </p:sp>
        <p:sp>
          <p:nvSpPr>
            <p:cNvPr id="76" name="TextBox 75">
              <a:extLst>
                <a:ext uri="{FF2B5EF4-FFF2-40B4-BE49-F238E27FC236}">
                  <a16:creationId xmlns:a16="http://schemas.microsoft.com/office/drawing/2014/main" id="{DE153602-90C7-74DC-B86B-CF7B5E5F2EA3}"/>
                </a:ext>
              </a:extLst>
            </p:cNvPr>
            <p:cNvSpPr txBox="1"/>
            <p:nvPr/>
          </p:nvSpPr>
          <p:spPr>
            <a:xfrm>
              <a:off x="1396040"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27</a:t>
              </a:r>
            </a:p>
          </p:txBody>
        </p:sp>
        <p:sp>
          <p:nvSpPr>
            <p:cNvPr id="77" name="TextBox 76">
              <a:extLst>
                <a:ext uri="{FF2B5EF4-FFF2-40B4-BE49-F238E27FC236}">
                  <a16:creationId xmlns:a16="http://schemas.microsoft.com/office/drawing/2014/main" id="{16693B1A-1321-11F4-70D8-FF3AD78B8EF9}"/>
                </a:ext>
              </a:extLst>
            </p:cNvPr>
            <p:cNvSpPr txBox="1"/>
            <p:nvPr/>
          </p:nvSpPr>
          <p:spPr>
            <a:xfrm>
              <a:off x="1699229"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25</a:t>
              </a:r>
            </a:p>
          </p:txBody>
        </p:sp>
        <p:sp>
          <p:nvSpPr>
            <p:cNvPr id="79" name="TextBox 78">
              <a:extLst>
                <a:ext uri="{FF2B5EF4-FFF2-40B4-BE49-F238E27FC236}">
                  <a16:creationId xmlns:a16="http://schemas.microsoft.com/office/drawing/2014/main" id="{788E050C-070D-A8A9-758E-EFC4E72B6AC0}"/>
                </a:ext>
              </a:extLst>
            </p:cNvPr>
            <p:cNvSpPr txBox="1"/>
            <p:nvPr/>
          </p:nvSpPr>
          <p:spPr>
            <a:xfrm>
              <a:off x="1981762"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20</a:t>
              </a:r>
            </a:p>
          </p:txBody>
        </p:sp>
        <p:sp>
          <p:nvSpPr>
            <p:cNvPr id="80" name="TextBox 79">
              <a:extLst>
                <a:ext uri="{FF2B5EF4-FFF2-40B4-BE49-F238E27FC236}">
                  <a16:creationId xmlns:a16="http://schemas.microsoft.com/office/drawing/2014/main" id="{45885669-24BD-0374-E0E3-8E711BEDC93A}"/>
                </a:ext>
              </a:extLst>
            </p:cNvPr>
            <p:cNvSpPr txBox="1"/>
            <p:nvPr/>
          </p:nvSpPr>
          <p:spPr>
            <a:xfrm>
              <a:off x="2250047" y="4311242"/>
              <a:ext cx="29109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13</a:t>
              </a:r>
            </a:p>
          </p:txBody>
        </p:sp>
        <p:sp>
          <p:nvSpPr>
            <p:cNvPr id="81" name="TextBox 80">
              <a:extLst>
                <a:ext uri="{FF2B5EF4-FFF2-40B4-BE49-F238E27FC236}">
                  <a16:creationId xmlns:a16="http://schemas.microsoft.com/office/drawing/2014/main" id="{43756B71-3980-DCC7-BBE0-AB17BC39FEA9}"/>
                </a:ext>
              </a:extLst>
            </p:cNvPr>
            <p:cNvSpPr txBox="1"/>
            <p:nvPr/>
          </p:nvSpPr>
          <p:spPr>
            <a:xfrm>
              <a:off x="2508838" y="4311242"/>
              <a:ext cx="300082" cy="219849"/>
            </a:xfrm>
            <a:prstGeom prst="rect">
              <a:avLst/>
            </a:prstGeom>
            <a:noFill/>
          </p:spPr>
          <p:txBody>
            <a:bodyPr wrap="square" rtlCol="0">
              <a:spAutoFit/>
            </a:bodyPr>
            <a:lstStyle/>
            <a:p>
              <a:pPr algn="ctr"/>
              <a:r>
                <a:rPr lang="en-US" sz="900" dirty="0">
                  <a:solidFill>
                    <a:srgbClr val="C00000"/>
                  </a:solidFill>
                  <a:latin typeface="Arial" panose="020B0604020202020204" pitchFamily="34" charset="0"/>
                  <a:cs typeface="Arial" panose="020B0604020202020204" pitchFamily="34" charset="0"/>
                </a:rPr>
                <a:t>11</a:t>
              </a:r>
            </a:p>
          </p:txBody>
        </p:sp>
        <p:sp>
          <p:nvSpPr>
            <p:cNvPr id="82" name="TextBox 81">
              <a:extLst>
                <a:ext uri="{FF2B5EF4-FFF2-40B4-BE49-F238E27FC236}">
                  <a16:creationId xmlns:a16="http://schemas.microsoft.com/office/drawing/2014/main" id="{DB928ECF-352E-DB21-6244-B8A6B3778269}"/>
                </a:ext>
              </a:extLst>
            </p:cNvPr>
            <p:cNvSpPr txBox="1"/>
            <p:nvPr/>
          </p:nvSpPr>
          <p:spPr>
            <a:xfrm>
              <a:off x="2870064"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9</a:t>
              </a:r>
            </a:p>
          </p:txBody>
        </p:sp>
        <p:sp>
          <p:nvSpPr>
            <p:cNvPr id="115" name="TextBox 114">
              <a:extLst>
                <a:ext uri="{FF2B5EF4-FFF2-40B4-BE49-F238E27FC236}">
                  <a16:creationId xmlns:a16="http://schemas.microsoft.com/office/drawing/2014/main" id="{CEF4D1AE-A773-DA06-A7C3-C090ADB1FA12}"/>
                </a:ext>
              </a:extLst>
            </p:cNvPr>
            <p:cNvSpPr txBox="1"/>
            <p:nvPr/>
          </p:nvSpPr>
          <p:spPr>
            <a:xfrm>
              <a:off x="3159797"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8</a:t>
              </a:r>
            </a:p>
          </p:txBody>
        </p:sp>
        <p:sp>
          <p:nvSpPr>
            <p:cNvPr id="117" name="TextBox 116">
              <a:extLst>
                <a:ext uri="{FF2B5EF4-FFF2-40B4-BE49-F238E27FC236}">
                  <a16:creationId xmlns:a16="http://schemas.microsoft.com/office/drawing/2014/main" id="{B8886167-38EC-AA32-E3AA-8E830B64230F}"/>
                </a:ext>
              </a:extLst>
            </p:cNvPr>
            <p:cNvSpPr txBox="1"/>
            <p:nvPr/>
          </p:nvSpPr>
          <p:spPr>
            <a:xfrm>
              <a:off x="3437070"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2</a:t>
              </a:r>
            </a:p>
          </p:txBody>
        </p:sp>
        <p:sp>
          <p:nvSpPr>
            <p:cNvPr id="118" name="TextBox 117">
              <a:extLst>
                <a:ext uri="{FF2B5EF4-FFF2-40B4-BE49-F238E27FC236}">
                  <a16:creationId xmlns:a16="http://schemas.microsoft.com/office/drawing/2014/main" id="{75F17514-80B6-1B84-9C21-1B55E68662B8}"/>
                </a:ext>
              </a:extLst>
            </p:cNvPr>
            <p:cNvSpPr txBox="1"/>
            <p:nvPr/>
          </p:nvSpPr>
          <p:spPr>
            <a:xfrm>
              <a:off x="3715524"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2" name="TextBox 121">
              <a:extLst>
                <a:ext uri="{FF2B5EF4-FFF2-40B4-BE49-F238E27FC236}">
                  <a16:creationId xmlns:a16="http://schemas.microsoft.com/office/drawing/2014/main" id="{91D9A235-5EF5-CE77-7952-8784DE2351D4}"/>
                </a:ext>
              </a:extLst>
            </p:cNvPr>
            <p:cNvSpPr txBox="1"/>
            <p:nvPr/>
          </p:nvSpPr>
          <p:spPr>
            <a:xfrm>
              <a:off x="3997508"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3" name="TextBox 122">
              <a:extLst>
                <a:ext uri="{FF2B5EF4-FFF2-40B4-BE49-F238E27FC236}">
                  <a16:creationId xmlns:a16="http://schemas.microsoft.com/office/drawing/2014/main" id="{D66E5D34-AFFD-5383-EFEF-5247E74D77E2}"/>
                </a:ext>
              </a:extLst>
            </p:cNvPr>
            <p:cNvSpPr txBox="1"/>
            <p:nvPr/>
          </p:nvSpPr>
          <p:spPr>
            <a:xfrm>
              <a:off x="4268648"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4" name="TextBox 123">
              <a:extLst>
                <a:ext uri="{FF2B5EF4-FFF2-40B4-BE49-F238E27FC236}">
                  <a16:creationId xmlns:a16="http://schemas.microsoft.com/office/drawing/2014/main" id="{E6313D0E-35EA-F179-E7DF-B9CB73A134EA}"/>
                </a:ext>
              </a:extLst>
            </p:cNvPr>
            <p:cNvSpPr txBox="1"/>
            <p:nvPr/>
          </p:nvSpPr>
          <p:spPr>
            <a:xfrm>
              <a:off x="4556959"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5" name="TextBox 124">
              <a:extLst>
                <a:ext uri="{FF2B5EF4-FFF2-40B4-BE49-F238E27FC236}">
                  <a16:creationId xmlns:a16="http://schemas.microsoft.com/office/drawing/2014/main" id="{DF261D99-5013-D4FF-73A1-3AB9B410EC12}"/>
                </a:ext>
              </a:extLst>
            </p:cNvPr>
            <p:cNvSpPr txBox="1"/>
            <p:nvPr/>
          </p:nvSpPr>
          <p:spPr>
            <a:xfrm>
              <a:off x="4841672"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6" name="TextBox 125">
              <a:extLst>
                <a:ext uri="{FF2B5EF4-FFF2-40B4-BE49-F238E27FC236}">
                  <a16:creationId xmlns:a16="http://schemas.microsoft.com/office/drawing/2014/main" id="{D3698384-02FC-2791-2B8B-C09A89EC1A2F}"/>
                </a:ext>
              </a:extLst>
            </p:cNvPr>
            <p:cNvSpPr txBox="1"/>
            <p:nvPr/>
          </p:nvSpPr>
          <p:spPr>
            <a:xfrm>
              <a:off x="5140020"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1</a:t>
              </a:r>
            </a:p>
          </p:txBody>
        </p:sp>
        <p:sp>
          <p:nvSpPr>
            <p:cNvPr id="127" name="TextBox 126">
              <a:extLst>
                <a:ext uri="{FF2B5EF4-FFF2-40B4-BE49-F238E27FC236}">
                  <a16:creationId xmlns:a16="http://schemas.microsoft.com/office/drawing/2014/main" id="{AFC92EB7-9FEB-9C8D-5C04-3EC04006A3EB}"/>
                </a:ext>
              </a:extLst>
            </p:cNvPr>
            <p:cNvSpPr txBox="1"/>
            <p:nvPr/>
          </p:nvSpPr>
          <p:spPr>
            <a:xfrm>
              <a:off x="5438366" y="4311242"/>
              <a:ext cx="231441" cy="219849"/>
            </a:xfrm>
            <a:prstGeom prst="rect">
              <a:avLst/>
            </a:prstGeom>
            <a:noFill/>
          </p:spPr>
          <p:txBody>
            <a:bodyPr wrap="none" rtlCol="0">
              <a:spAutoFit/>
            </a:bodyPr>
            <a:lstStyle/>
            <a:p>
              <a:pPr algn="ctr"/>
              <a:r>
                <a:rPr lang="en-US" sz="900" dirty="0">
                  <a:solidFill>
                    <a:srgbClr val="C00000"/>
                  </a:solidFill>
                  <a:latin typeface="Arial" panose="020B0604020202020204" pitchFamily="34" charset="0"/>
                  <a:cs typeface="Arial" panose="020B0604020202020204" pitchFamily="34" charset="0"/>
                </a:rPr>
                <a:t>0</a:t>
              </a:r>
            </a:p>
          </p:txBody>
        </p:sp>
      </p:grpSp>
      <p:sp>
        <p:nvSpPr>
          <p:cNvPr id="128" name="Rectangle 127">
            <a:extLst>
              <a:ext uri="{FF2B5EF4-FFF2-40B4-BE49-F238E27FC236}">
                <a16:creationId xmlns:a16="http://schemas.microsoft.com/office/drawing/2014/main" id="{C705F871-E288-4493-5874-30F062D9239B}"/>
              </a:ext>
            </a:extLst>
          </p:cNvPr>
          <p:cNvSpPr/>
          <p:nvPr/>
        </p:nvSpPr>
        <p:spPr>
          <a:xfrm>
            <a:off x="17192928" y="12896450"/>
            <a:ext cx="2748796" cy="219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29" name="TextBox 128">
            <a:extLst>
              <a:ext uri="{FF2B5EF4-FFF2-40B4-BE49-F238E27FC236}">
                <a16:creationId xmlns:a16="http://schemas.microsoft.com/office/drawing/2014/main" id="{99D22606-D011-2AD9-8AD2-56877001E5B5}"/>
              </a:ext>
            </a:extLst>
          </p:cNvPr>
          <p:cNvSpPr txBox="1"/>
          <p:nvPr/>
        </p:nvSpPr>
        <p:spPr>
          <a:xfrm>
            <a:off x="17209113" y="13417540"/>
            <a:ext cx="3229199" cy="276999"/>
          </a:xfrm>
          <a:prstGeom prst="rect">
            <a:avLst/>
          </a:prstGeom>
          <a:noFill/>
        </p:spPr>
        <p:txBody>
          <a:bodyPr wrap="square" rtlCol="0">
            <a:spAutoFit/>
          </a:bodyPr>
          <a:lstStyle/>
          <a:p>
            <a:pPr algn="l"/>
            <a:r>
              <a:rPr lang="en-US" sz="1200" b="1" dirty="0">
                <a:solidFill>
                  <a:srgbClr val="06426B"/>
                </a:solidFill>
                <a:latin typeface="Arial" panose="020B0604020202020204" pitchFamily="34" charset="0"/>
                <a:cs typeface="Arial" panose="020B0604020202020204" pitchFamily="34" charset="0"/>
              </a:rPr>
              <a:t>HR, 0.699 (95% CI, 0.445–1.125); </a:t>
            </a:r>
            <a:r>
              <a:rPr lang="en-US" sz="1200" b="1" i="1" dirty="0">
                <a:solidFill>
                  <a:srgbClr val="06426B"/>
                </a:solidFill>
                <a:latin typeface="Arial" panose="020B0604020202020204" pitchFamily="34" charset="0"/>
                <a:cs typeface="Arial" panose="020B0604020202020204" pitchFamily="34" charset="0"/>
              </a:rPr>
              <a:t>P</a:t>
            </a:r>
            <a:r>
              <a:rPr lang="en-US" sz="1200" b="1" dirty="0">
                <a:solidFill>
                  <a:srgbClr val="06426B"/>
                </a:solidFill>
                <a:latin typeface="Arial" panose="020B0604020202020204" pitchFamily="34" charset="0"/>
                <a:cs typeface="Arial" panose="020B0604020202020204" pitchFamily="34" charset="0"/>
              </a:rPr>
              <a:t> = 0.138</a:t>
            </a:r>
          </a:p>
        </p:txBody>
      </p:sp>
      <p:sp>
        <p:nvSpPr>
          <p:cNvPr id="130" name="Rectangle 129">
            <a:extLst>
              <a:ext uri="{FF2B5EF4-FFF2-40B4-BE49-F238E27FC236}">
                <a16:creationId xmlns:a16="http://schemas.microsoft.com/office/drawing/2014/main" id="{59144352-8543-23DE-6DDE-74659023D359}"/>
              </a:ext>
            </a:extLst>
          </p:cNvPr>
          <p:cNvSpPr/>
          <p:nvPr/>
        </p:nvSpPr>
        <p:spPr>
          <a:xfrm>
            <a:off x="17135995" y="12882070"/>
            <a:ext cx="2647754" cy="2088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nvGrpSpPr>
          <p:cNvPr id="131" name="Group 130">
            <a:extLst>
              <a:ext uri="{FF2B5EF4-FFF2-40B4-BE49-F238E27FC236}">
                <a16:creationId xmlns:a16="http://schemas.microsoft.com/office/drawing/2014/main" id="{81995C0D-DFEB-B167-8288-2E7C0F9517E0}"/>
              </a:ext>
            </a:extLst>
          </p:cNvPr>
          <p:cNvGrpSpPr/>
          <p:nvPr/>
        </p:nvGrpSpPr>
        <p:grpSpPr>
          <a:xfrm>
            <a:off x="17376977" y="12659367"/>
            <a:ext cx="2659751" cy="276999"/>
            <a:chOff x="17382151" y="6148935"/>
            <a:chExt cx="2659751" cy="276999"/>
          </a:xfrm>
        </p:grpSpPr>
        <p:sp>
          <p:nvSpPr>
            <p:cNvPr id="132" name="TextBox 131">
              <a:extLst>
                <a:ext uri="{FF2B5EF4-FFF2-40B4-BE49-F238E27FC236}">
                  <a16:creationId xmlns:a16="http://schemas.microsoft.com/office/drawing/2014/main" id="{DF6D4223-9D2A-02A8-F689-586771132ED9}"/>
                </a:ext>
              </a:extLst>
            </p:cNvPr>
            <p:cNvSpPr txBox="1"/>
            <p:nvPr/>
          </p:nvSpPr>
          <p:spPr>
            <a:xfrm>
              <a:off x="19026113" y="6148935"/>
              <a:ext cx="1015789" cy="276999"/>
            </a:xfrm>
            <a:prstGeom prst="rect">
              <a:avLst/>
            </a:prstGeom>
            <a:noFill/>
          </p:spPr>
          <p:txBody>
            <a:bodyPr wrap="square" rtlCol="0">
              <a:spAutoFit/>
            </a:bodyPr>
            <a:lstStyle/>
            <a:p>
              <a:pPr algn="l"/>
              <a:r>
                <a:rPr lang="en-US" sz="1200" dirty="0" err="1">
                  <a:solidFill>
                    <a:schemeClr val="tx1"/>
                  </a:solidFill>
                  <a:latin typeface="Arial" panose="020B0604020202020204" pitchFamily="34" charset="0"/>
                  <a:cs typeface="Arial" panose="020B0604020202020204" pitchFamily="34" charset="0"/>
                </a:rPr>
                <a:t>Fulvestrant</a:t>
              </a:r>
              <a:endParaRPr lang="en-US" sz="1200" dirty="0">
                <a:solidFill>
                  <a:schemeClr val="tx1"/>
                </a:solidFill>
                <a:latin typeface="Arial" panose="020B0604020202020204" pitchFamily="34" charset="0"/>
                <a:cs typeface="Arial" panose="020B0604020202020204" pitchFamily="34" charset="0"/>
              </a:endParaRPr>
            </a:p>
          </p:txBody>
        </p:sp>
        <p:sp>
          <p:nvSpPr>
            <p:cNvPr id="133" name="TextBox 132">
              <a:extLst>
                <a:ext uri="{FF2B5EF4-FFF2-40B4-BE49-F238E27FC236}">
                  <a16:creationId xmlns:a16="http://schemas.microsoft.com/office/drawing/2014/main" id="{237B0338-3784-6BB8-D09C-2A3A760B1EF6}"/>
                </a:ext>
              </a:extLst>
            </p:cNvPr>
            <p:cNvSpPr txBox="1"/>
            <p:nvPr/>
          </p:nvSpPr>
          <p:spPr>
            <a:xfrm>
              <a:off x="17661265" y="6148935"/>
              <a:ext cx="1223759" cy="276999"/>
            </a:xfrm>
            <a:prstGeom prst="rect">
              <a:avLst/>
            </a:prstGeom>
            <a:noFill/>
          </p:spPr>
          <p:txBody>
            <a:bodyPr wrap="square" rtlCol="0">
              <a:spAutoFit/>
            </a:bodyPr>
            <a:lstStyle/>
            <a:p>
              <a:pPr algn="l"/>
              <a:r>
                <a:rPr lang="en-US" sz="1200" dirty="0" err="1">
                  <a:solidFill>
                    <a:schemeClr val="tx1"/>
                  </a:solidFill>
                  <a:latin typeface="Arial" panose="020B0604020202020204" pitchFamily="34" charset="0"/>
                  <a:cs typeface="Arial" panose="020B0604020202020204" pitchFamily="34" charset="0"/>
                </a:rPr>
                <a:t>Lasofoxifene</a:t>
              </a:r>
              <a:endParaRPr lang="en-US" sz="1200" dirty="0">
                <a:solidFill>
                  <a:schemeClr val="tx1"/>
                </a:solidFill>
                <a:latin typeface="Arial" panose="020B0604020202020204" pitchFamily="34" charset="0"/>
                <a:cs typeface="Arial" panose="020B0604020202020204" pitchFamily="34" charset="0"/>
              </a:endParaRPr>
            </a:p>
          </p:txBody>
        </p:sp>
        <p:cxnSp>
          <p:nvCxnSpPr>
            <p:cNvPr id="134" name="Straight Connector 133">
              <a:extLst>
                <a:ext uri="{FF2B5EF4-FFF2-40B4-BE49-F238E27FC236}">
                  <a16:creationId xmlns:a16="http://schemas.microsoft.com/office/drawing/2014/main" id="{C9522DD9-2E33-8C1F-A62A-F0358812FC86}"/>
                </a:ext>
              </a:extLst>
            </p:cNvPr>
            <p:cNvCxnSpPr>
              <a:cxnSpLocks/>
            </p:cNvCxnSpPr>
            <p:nvPr/>
          </p:nvCxnSpPr>
          <p:spPr>
            <a:xfrm>
              <a:off x="18746644" y="6279740"/>
              <a:ext cx="274320" cy="0"/>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73C1CC-24BC-E3F2-327B-3B79B142647B}"/>
                </a:ext>
              </a:extLst>
            </p:cNvPr>
            <p:cNvCxnSpPr>
              <a:cxnSpLocks/>
            </p:cNvCxnSpPr>
            <p:nvPr/>
          </p:nvCxnSpPr>
          <p:spPr>
            <a:xfrm>
              <a:off x="17382151" y="6279740"/>
              <a:ext cx="27432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3" name="TextBox 32">
            <a:extLst>
              <a:ext uri="{FF2B5EF4-FFF2-40B4-BE49-F238E27FC236}">
                <a16:creationId xmlns:a16="http://schemas.microsoft.com/office/drawing/2014/main" id="{AD17D521-0108-B60E-460C-5EA8F018C427}"/>
              </a:ext>
            </a:extLst>
          </p:cNvPr>
          <p:cNvSpPr txBox="1"/>
          <p:nvPr/>
        </p:nvSpPr>
        <p:spPr>
          <a:xfrm>
            <a:off x="22272055" y="9879981"/>
            <a:ext cx="264816" cy="338554"/>
          </a:xfrm>
          <a:prstGeom prst="rect">
            <a:avLst/>
          </a:prstGeom>
          <a:noFill/>
        </p:spPr>
        <p:txBody>
          <a:bodyPr wrap="none" rtlCol="0">
            <a:spAutoFit/>
          </a:bodyPr>
          <a:lstStyle/>
          <a:p>
            <a:r>
              <a:rPr lang="en-US" sz="1600" dirty="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p:txBody>
      </p:sp>
      <p:grpSp>
        <p:nvGrpSpPr>
          <p:cNvPr id="93" name="Group 92">
            <a:extLst>
              <a:ext uri="{FF2B5EF4-FFF2-40B4-BE49-F238E27FC236}">
                <a16:creationId xmlns:a16="http://schemas.microsoft.com/office/drawing/2014/main" id="{B77B77B0-0BD5-327F-625B-2AFD216FF0D8}"/>
              </a:ext>
            </a:extLst>
          </p:cNvPr>
          <p:cNvGrpSpPr/>
          <p:nvPr/>
        </p:nvGrpSpPr>
        <p:grpSpPr>
          <a:xfrm>
            <a:off x="21467988" y="6917312"/>
            <a:ext cx="936475" cy="824996"/>
            <a:chOff x="30355847" y="5415089"/>
            <a:chExt cx="936475" cy="824996"/>
          </a:xfrm>
        </p:grpSpPr>
        <p:grpSp>
          <p:nvGrpSpPr>
            <p:cNvPr id="50" name="Group 49">
              <a:extLst>
                <a:ext uri="{FF2B5EF4-FFF2-40B4-BE49-F238E27FC236}">
                  <a16:creationId xmlns:a16="http://schemas.microsoft.com/office/drawing/2014/main" id="{A7461B1C-8E0D-1AA5-AD7E-FE98919C27A7}"/>
                </a:ext>
              </a:extLst>
            </p:cNvPr>
            <p:cNvGrpSpPr/>
            <p:nvPr/>
          </p:nvGrpSpPr>
          <p:grpSpPr>
            <a:xfrm>
              <a:off x="30435690" y="5415089"/>
              <a:ext cx="611164" cy="246221"/>
              <a:chOff x="29714473" y="6240322"/>
              <a:chExt cx="611164" cy="246221"/>
            </a:xfrm>
          </p:grpSpPr>
          <p:sp>
            <p:nvSpPr>
              <p:cNvPr id="46" name="Rectangle 45">
                <a:extLst>
                  <a:ext uri="{FF2B5EF4-FFF2-40B4-BE49-F238E27FC236}">
                    <a16:creationId xmlns:a16="http://schemas.microsoft.com/office/drawing/2014/main" id="{6D3D8B8A-AE9B-4F94-9059-69B608FF10D5}"/>
                  </a:ext>
                </a:extLst>
              </p:cNvPr>
              <p:cNvSpPr/>
              <p:nvPr/>
            </p:nvSpPr>
            <p:spPr>
              <a:xfrm>
                <a:off x="29714473" y="6332696"/>
                <a:ext cx="274320" cy="61472"/>
              </a:xfrm>
              <a:prstGeom prst="rect">
                <a:avLst/>
              </a:prstGeom>
              <a:solidFill>
                <a:srgbClr val="F8A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7D4280E1-9FDE-9F13-96AA-A4F18D7D68F1}"/>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PD</a:t>
                </a:r>
                <a:endParaRPr lang="en-GB" sz="1000" dirty="0">
                  <a:latin typeface="Arial" panose="020B0604020202020204" pitchFamily="34" charset="0"/>
                  <a:cs typeface="Arial" panose="020B0604020202020204" pitchFamily="34" charset="0"/>
                </a:endParaRPr>
              </a:p>
            </p:txBody>
          </p:sp>
        </p:grpSp>
        <p:grpSp>
          <p:nvGrpSpPr>
            <p:cNvPr id="51" name="Group 50">
              <a:extLst>
                <a:ext uri="{FF2B5EF4-FFF2-40B4-BE49-F238E27FC236}">
                  <a16:creationId xmlns:a16="http://schemas.microsoft.com/office/drawing/2014/main" id="{54A2F96C-3191-4880-D997-E204571C5BC1}"/>
                </a:ext>
              </a:extLst>
            </p:cNvPr>
            <p:cNvGrpSpPr/>
            <p:nvPr/>
          </p:nvGrpSpPr>
          <p:grpSpPr>
            <a:xfrm>
              <a:off x="30435690" y="5596123"/>
              <a:ext cx="611164" cy="246221"/>
              <a:chOff x="29714473" y="6240322"/>
              <a:chExt cx="611164" cy="246221"/>
            </a:xfrm>
          </p:grpSpPr>
          <p:sp>
            <p:nvSpPr>
              <p:cNvPr id="54" name="Rectangle 53">
                <a:extLst>
                  <a:ext uri="{FF2B5EF4-FFF2-40B4-BE49-F238E27FC236}">
                    <a16:creationId xmlns:a16="http://schemas.microsoft.com/office/drawing/2014/main" id="{C6C083C4-7D9A-65A3-9D69-8766C9F0E193}"/>
                  </a:ext>
                </a:extLst>
              </p:cNvPr>
              <p:cNvSpPr/>
              <p:nvPr/>
            </p:nvSpPr>
            <p:spPr>
              <a:xfrm>
                <a:off x="29714473" y="6332696"/>
                <a:ext cx="274320" cy="61472"/>
              </a:xfrm>
              <a:prstGeom prst="rect">
                <a:avLst/>
              </a:prstGeom>
              <a:solidFill>
                <a:srgbClr val="94BE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BE0319E9-E35A-B877-5595-09832DF7AFB6}"/>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SD</a:t>
                </a:r>
                <a:endParaRPr lang="en-GB" sz="1000" dirty="0">
                  <a:latin typeface="Arial" panose="020B0604020202020204" pitchFamily="34" charset="0"/>
                  <a:cs typeface="Arial" panose="020B0604020202020204" pitchFamily="34" charset="0"/>
                </a:endParaRPr>
              </a:p>
            </p:txBody>
          </p:sp>
        </p:grpSp>
        <p:grpSp>
          <p:nvGrpSpPr>
            <p:cNvPr id="84" name="Group 83">
              <a:extLst>
                <a:ext uri="{FF2B5EF4-FFF2-40B4-BE49-F238E27FC236}">
                  <a16:creationId xmlns:a16="http://schemas.microsoft.com/office/drawing/2014/main" id="{14085D25-6A49-AC90-3D49-047D0C7A0100}"/>
                </a:ext>
              </a:extLst>
            </p:cNvPr>
            <p:cNvGrpSpPr/>
            <p:nvPr/>
          </p:nvGrpSpPr>
          <p:grpSpPr>
            <a:xfrm>
              <a:off x="30435690" y="5781493"/>
              <a:ext cx="611164" cy="246221"/>
              <a:chOff x="29714473" y="6240322"/>
              <a:chExt cx="611164" cy="246221"/>
            </a:xfrm>
          </p:grpSpPr>
          <p:sp>
            <p:nvSpPr>
              <p:cNvPr id="85" name="Rectangle 84">
                <a:extLst>
                  <a:ext uri="{FF2B5EF4-FFF2-40B4-BE49-F238E27FC236}">
                    <a16:creationId xmlns:a16="http://schemas.microsoft.com/office/drawing/2014/main" id="{81E7E16C-4932-1022-C715-1D5BC8B730E4}"/>
                  </a:ext>
                </a:extLst>
              </p:cNvPr>
              <p:cNvSpPr/>
              <p:nvPr/>
            </p:nvSpPr>
            <p:spPr>
              <a:xfrm>
                <a:off x="29714473" y="6332696"/>
                <a:ext cx="274320" cy="61472"/>
              </a:xfrm>
              <a:prstGeom prst="rect">
                <a:avLst/>
              </a:prstGeom>
              <a:solidFill>
                <a:srgbClr val="ACD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86" name="TextBox 85">
                <a:extLst>
                  <a:ext uri="{FF2B5EF4-FFF2-40B4-BE49-F238E27FC236}">
                    <a16:creationId xmlns:a16="http://schemas.microsoft.com/office/drawing/2014/main" id="{74C3EE20-DE50-6BF4-409F-71779A0F3F85}"/>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PR</a:t>
                </a:r>
                <a:endParaRPr lang="en-GB" sz="1000" dirty="0">
                  <a:latin typeface="Arial" panose="020B0604020202020204" pitchFamily="34" charset="0"/>
                  <a:cs typeface="Arial" panose="020B0604020202020204" pitchFamily="34" charset="0"/>
                </a:endParaRPr>
              </a:p>
            </p:txBody>
          </p:sp>
        </p:grpSp>
        <p:sp>
          <p:nvSpPr>
            <p:cNvPr id="92" name="TextBox 91">
              <a:extLst>
                <a:ext uri="{FF2B5EF4-FFF2-40B4-BE49-F238E27FC236}">
                  <a16:creationId xmlns:a16="http://schemas.microsoft.com/office/drawing/2014/main" id="{9D72BD1F-B3A7-4528-B7CF-D0C94E1B7D4C}"/>
                </a:ext>
              </a:extLst>
            </p:cNvPr>
            <p:cNvSpPr txBox="1"/>
            <p:nvPr/>
          </p:nvSpPr>
          <p:spPr>
            <a:xfrm>
              <a:off x="30355847" y="5993864"/>
              <a:ext cx="936475"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*unconfirmed</a:t>
              </a:r>
              <a:endParaRPr lang="en-GB" sz="1000" dirty="0">
                <a:latin typeface="Arial" panose="020B0604020202020204" pitchFamily="34" charset="0"/>
                <a:cs typeface="Arial" panose="020B0604020202020204" pitchFamily="34" charset="0"/>
              </a:endParaRPr>
            </a:p>
          </p:txBody>
        </p:sp>
      </p:grpSp>
      <p:grpSp>
        <p:nvGrpSpPr>
          <p:cNvPr id="95" name="Group 94">
            <a:extLst>
              <a:ext uri="{FF2B5EF4-FFF2-40B4-BE49-F238E27FC236}">
                <a16:creationId xmlns:a16="http://schemas.microsoft.com/office/drawing/2014/main" id="{6BFB781C-8FAB-4DB8-4B63-3D9BA265511D}"/>
              </a:ext>
            </a:extLst>
          </p:cNvPr>
          <p:cNvGrpSpPr/>
          <p:nvPr/>
        </p:nvGrpSpPr>
        <p:grpSpPr>
          <a:xfrm>
            <a:off x="29482615" y="6917312"/>
            <a:ext cx="936475" cy="1003020"/>
            <a:chOff x="30355847" y="5415089"/>
            <a:chExt cx="936475" cy="1003020"/>
          </a:xfrm>
        </p:grpSpPr>
        <p:grpSp>
          <p:nvGrpSpPr>
            <p:cNvPr id="96" name="Group 95">
              <a:extLst>
                <a:ext uri="{FF2B5EF4-FFF2-40B4-BE49-F238E27FC236}">
                  <a16:creationId xmlns:a16="http://schemas.microsoft.com/office/drawing/2014/main" id="{1AF7A377-7E61-DAA5-B60F-831EE2D2A152}"/>
                </a:ext>
              </a:extLst>
            </p:cNvPr>
            <p:cNvGrpSpPr/>
            <p:nvPr/>
          </p:nvGrpSpPr>
          <p:grpSpPr>
            <a:xfrm>
              <a:off x="30435690" y="5415089"/>
              <a:ext cx="611164" cy="246221"/>
              <a:chOff x="29714473" y="6240322"/>
              <a:chExt cx="611164" cy="246221"/>
            </a:xfrm>
          </p:grpSpPr>
          <p:sp>
            <p:nvSpPr>
              <p:cNvPr id="107" name="Rectangle 106">
                <a:extLst>
                  <a:ext uri="{FF2B5EF4-FFF2-40B4-BE49-F238E27FC236}">
                    <a16:creationId xmlns:a16="http://schemas.microsoft.com/office/drawing/2014/main" id="{F76101C2-583B-AB89-2E3D-872DAD52F4AC}"/>
                  </a:ext>
                </a:extLst>
              </p:cNvPr>
              <p:cNvSpPr/>
              <p:nvPr/>
            </p:nvSpPr>
            <p:spPr>
              <a:xfrm>
                <a:off x="29714473" y="6332696"/>
                <a:ext cx="274320" cy="61472"/>
              </a:xfrm>
              <a:prstGeom prst="rect">
                <a:avLst/>
              </a:prstGeom>
              <a:solidFill>
                <a:srgbClr val="F8A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8" name="TextBox 107">
                <a:extLst>
                  <a:ext uri="{FF2B5EF4-FFF2-40B4-BE49-F238E27FC236}">
                    <a16:creationId xmlns:a16="http://schemas.microsoft.com/office/drawing/2014/main" id="{477ED41B-936E-A1B5-5BAE-F8D9B68C48C9}"/>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PD</a:t>
                </a:r>
                <a:endParaRPr lang="en-GB" sz="1000" dirty="0">
                  <a:latin typeface="Arial" panose="020B0604020202020204" pitchFamily="34" charset="0"/>
                  <a:cs typeface="Arial" panose="020B0604020202020204" pitchFamily="34" charset="0"/>
                </a:endParaRPr>
              </a:p>
            </p:txBody>
          </p:sp>
        </p:grpSp>
        <p:grpSp>
          <p:nvGrpSpPr>
            <p:cNvPr id="97" name="Group 96">
              <a:extLst>
                <a:ext uri="{FF2B5EF4-FFF2-40B4-BE49-F238E27FC236}">
                  <a16:creationId xmlns:a16="http://schemas.microsoft.com/office/drawing/2014/main" id="{7A96500B-3863-CD23-9525-9C992DFA9D39}"/>
                </a:ext>
              </a:extLst>
            </p:cNvPr>
            <p:cNvGrpSpPr/>
            <p:nvPr/>
          </p:nvGrpSpPr>
          <p:grpSpPr>
            <a:xfrm>
              <a:off x="30435690" y="5596123"/>
              <a:ext cx="611164" cy="246221"/>
              <a:chOff x="29714473" y="6240322"/>
              <a:chExt cx="611164" cy="246221"/>
            </a:xfrm>
          </p:grpSpPr>
          <p:sp>
            <p:nvSpPr>
              <p:cNvPr id="105" name="Rectangle 104">
                <a:extLst>
                  <a:ext uri="{FF2B5EF4-FFF2-40B4-BE49-F238E27FC236}">
                    <a16:creationId xmlns:a16="http://schemas.microsoft.com/office/drawing/2014/main" id="{D8B7F036-F982-F2B6-2DA6-E82CB46A324E}"/>
                  </a:ext>
                </a:extLst>
              </p:cNvPr>
              <p:cNvSpPr/>
              <p:nvPr/>
            </p:nvSpPr>
            <p:spPr>
              <a:xfrm>
                <a:off x="29714473" y="6332696"/>
                <a:ext cx="274320" cy="61472"/>
              </a:xfrm>
              <a:prstGeom prst="rect">
                <a:avLst/>
              </a:prstGeom>
              <a:solidFill>
                <a:srgbClr val="94BE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6" name="TextBox 105">
                <a:extLst>
                  <a:ext uri="{FF2B5EF4-FFF2-40B4-BE49-F238E27FC236}">
                    <a16:creationId xmlns:a16="http://schemas.microsoft.com/office/drawing/2014/main" id="{BC7D32FD-9C6D-7051-4CD3-6A570C0BE27B}"/>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SD</a:t>
                </a:r>
                <a:endParaRPr lang="en-GB" sz="1000" dirty="0">
                  <a:latin typeface="Arial" panose="020B0604020202020204" pitchFamily="34" charset="0"/>
                  <a:cs typeface="Arial" panose="020B0604020202020204" pitchFamily="34" charset="0"/>
                </a:endParaRPr>
              </a:p>
            </p:txBody>
          </p:sp>
        </p:grpSp>
        <p:grpSp>
          <p:nvGrpSpPr>
            <p:cNvPr id="98" name="Group 97">
              <a:extLst>
                <a:ext uri="{FF2B5EF4-FFF2-40B4-BE49-F238E27FC236}">
                  <a16:creationId xmlns:a16="http://schemas.microsoft.com/office/drawing/2014/main" id="{C74F9F0D-1902-DF5C-1BFC-FF8719CE7E44}"/>
                </a:ext>
              </a:extLst>
            </p:cNvPr>
            <p:cNvGrpSpPr/>
            <p:nvPr/>
          </p:nvGrpSpPr>
          <p:grpSpPr>
            <a:xfrm>
              <a:off x="30435690" y="5781493"/>
              <a:ext cx="611164" cy="246221"/>
              <a:chOff x="29714473" y="6240322"/>
              <a:chExt cx="611164" cy="246221"/>
            </a:xfrm>
          </p:grpSpPr>
          <p:sp>
            <p:nvSpPr>
              <p:cNvPr id="103" name="Rectangle 102">
                <a:extLst>
                  <a:ext uri="{FF2B5EF4-FFF2-40B4-BE49-F238E27FC236}">
                    <a16:creationId xmlns:a16="http://schemas.microsoft.com/office/drawing/2014/main" id="{FA318C95-09B5-C718-BAE5-630517633CBA}"/>
                  </a:ext>
                </a:extLst>
              </p:cNvPr>
              <p:cNvSpPr/>
              <p:nvPr/>
            </p:nvSpPr>
            <p:spPr>
              <a:xfrm>
                <a:off x="29714473" y="6332696"/>
                <a:ext cx="274320" cy="61472"/>
              </a:xfrm>
              <a:prstGeom prst="rect">
                <a:avLst/>
              </a:prstGeom>
              <a:solidFill>
                <a:srgbClr val="ACD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4" name="TextBox 103">
                <a:extLst>
                  <a:ext uri="{FF2B5EF4-FFF2-40B4-BE49-F238E27FC236}">
                    <a16:creationId xmlns:a16="http://schemas.microsoft.com/office/drawing/2014/main" id="{33EBEE51-1208-25F6-EEA5-C4FD73CB6946}"/>
                  </a:ext>
                </a:extLst>
              </p:cNvPr>
              <p:cNvSpPr txBox="1"/>
              <p:nvPr/>
            </p:nvSpPr>
            <p:spPr>
              <a:xfrm>
                <a:off x="29963037" y="6240322"/>
                <a:ext cx="362600"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PR</a:t>
                </a:r>
                <a:endParaRPr lang="en-GB" sz="1000" dirty="0">
                  <a:latin typeface="Arial" panose="020B0604020202020204" pitchFamily="34" charset="0"/>
                  <a:cs typeface="Arial" panose="020B0604020202020204" pitchFamily="34" charset="0"/>
                </a:endParaRPr>
              </a:p>
            </p:txBody>
          </p:sp>
        </p:grpSp>
        <p:grpSp>
          <p:nvGrpSpPr>
            <p:cNvPr id="99" name="Group 98">
              <a:extLst>
                <a:ext uri="{FF2B5EF4-FFF2-40B4-BE49-F238E27FC236}">
                  <a16:creationId xmlns:a16="http://schemas.microsoft.com/office/drawing/2014/main" id="{BC9E6AE5-6D90-37B7-FA38-221140BC96CD}"/>
                </a:ext>
              </a:extLst>
            </p:cNvPr>
            <p:cNvGrpSpPr/>
            <p:nvPr/>
          </p:nvGrpSpPr>
          <p:grpSpPr>
            <a:xfrm>
              <a:off x="30435690" y="5969395"/>
              <a:ext cx="619178" cy="246221"/>
              <a:chOff x="29714473" y="6240322"/>
              <a:chExt cx="619178" cy="246221"/>
            </a:xfrm>
          </p:grpSpPr>
          <p:sp>
            <p:nvSpPr>
              <p:cNvPr id="101" name="Rectangle 100">
                <a:extLst>
                  <a:ext uri="{FF2B5EF4-FFF2-40B4-BE49-F238E27FC236}">
                    <a16:creationId xmlns:a16="http://schemas.microsoft.com/office/drawing/2014/main" id="{5F205102-C101-762B-924B-EF4F37D7E9FB}"/>
                  </a:ext>
                </a:extLst>
              </p:cNvPr>
              <p:cNvSpPr/>
              <p:nvPr/>
            </p:nvSpPr>
            <p:spPr>
              <a:xfrm>
                <a:off x="29714473" y="6332696"/>
                <a:ext cx="274320" cy="61472"/>
              </a:xfrm>
              <a:prstGeom prst="rect">
                <a:avLst/>
              </a:prstGeom>
              <a:solidFill>
                <a:srgbClr val="53B7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02" name="TextBox 101">
                <a:extLst>
                  <a:ext uri="{FF2B5EF4-FFF2-40B4-BE49-F238E27FC236}">
                    <a16:creationId xmlns:a16="http://schemas.microsoft.com/office/drawing/2014/main" id="{A2853F80-D584-FE35-2D22-DE59AA77082D}"/>
                  </a:ext>
                </a:extLst>
              </p:cNvPr>
              <p:cNvSpPr txBox="1"/>
              <p:nvPr/>
            </p:nvSpPr>
            <p:spPr>
              <a:xfrm>
                <a:off x="29963037" y="6240322"/>
                <a:ext cx="370614"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CR</a:t>
                </a:r>
                <a:endParaRPr lang="en-GB" sz="1000" dirty="0">
                  <a:latin typeface="Arial" panose="020B0604020202020204" pitchFamily="34" charset="0"/>
                  <a:cs typeface="Arial" panose="020B0604020202020204" pitchFamily="34" charset="0"/>
                </a:endParaRPr>
              </a:p>
            </p:txBody>
          </p:sp>
        </p:grpSp>
        <p:sp>
          <p:nvSpPr>
            <p:cNvPr id="100" name="TextBox 99">
              <a:extLst>
                <a:ext uri="{FF2B5EF4-FFF2-40B4-BE49-F238E27FC236}">
                  <a16:creationId xmlns:a16="http://schemas.microsoft.com/office/drawing/2014/main" id="{6E6077BF-C8B2-D547-A20D-899CE39BD183}"/>
                </a:ext>
              </a:extLst>
            </p:cNvPr>
            <p:cNvSpPr txBox="1"/>
            <p:nvPr/>
          </p:nvSpPr>
          <p:spPr>
            <a:xfrm>
              <a:off x="30355847" y="6171888"/>
              <a:ext cx="936475"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*unconfirmed</a:t>
              </a:r>
              <a:endParaRPr lang="en-GB" sz="1000" dirty="0">
                <a:latin typeface="Arial" panose="020B0604020202020204" pitchFamily="34" charset="0"/>
                <a:cs typeface="Arial" panose="020B0604020202020204" pitchFamily="34" charset="0"/>
              </a:endParaRPr>
            </a:p>
          </p:txBody>
        </p:sp>
      </p:grpSp>
      <p:sp>
        <p:nvSpPr>
          <p:cNvPr id="109" name="TextBox 108">
            <a:extLst>
              <a:ext uri="{FF2B5EF4-FFF2-40B4-BE49-F238E27FC236}">
                <a16:creationId xmlns:a16="http://schemas.microsoft.com/office/drawing/2014/main" id="{F33C5670-AA1D-7121-713E-FDFE9A09566A}"/>
              </a:ext>
            </a:extLst>
          </p:cNvPr>
          <p:cNvSpPr txBox="1"/>
          <p:nvPr/>
        </p:nvSpPr>
        <p:spPr>
          <a:xfrm>
            <a:off x="17257544" y="9079264"/>
            <a:ext cx="1204176"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Partial response</a:t>
            </a:r>
            <a:endParaRPr lang="en-GB" sz="1100" dirty="0">
              <a:latin typeface="Arial" panose="020B0604020202020204" pitchFamily="34" charset="0"/>
              <a:cs typeface="Arial" panose="020B0604020202020204" pitchFamily="34" charset="0"/>
            </a:endParaRPr>
          </a:p>
        </p:txBody>
      </p:sp>
      <p:sp>
        <p:nvSpPr>
          <p:cNvPr id="110" name="TextBox 109">
            <a:extLst>
              <a:ext uri="{FF2B5EF4-FFF2-40B4-BE49-F238E27FC236}">
                <a16:creationId xmlns:a16="http://schemas.microsoft.com/office/drawing/2014/main" id="{0EA659C2-023E-CABE-FC36-E39325BA9354}"/>
              </a:ext>
            </a:extLst>
          </p:cNvPr>
          <p:cNvSpPr txBox="1"/>
          <p:nvPr/>
        </p:nvSpPr>
        <p:spPr>
          <a:xfrm>
            <a:off x="25310356" y="9079264"/>
            <a:ext cx="1204176" cy="261610"/>
          </a:xfrm>
          <a:prstGeom prst="rect">
            <a:avLst/>
          </a:prstGeom>
          <a:noFill/>
        </p:spPr>
        <p:txBody>
          <a:bodyPr wrap="none" rtlCol="0">
            <a:spAutoFit/>
          </a:bodyPr>
          <a:lstStyle/>
          <a:p>
            <a:r>
              <a:rPr lang="en-US" sz="1100" dirty="0">
                <a:latin typeface="Arial" panose="020B0604020202020204" pitchFamily="34" charset="0"/>
                <a:cs typeface="Arial" panose="020B0604020202020204" pitchFamily="34" charset="0"/>
              </a:rPr>
              <a:t>Partial response</a:t>
            </a:r>
            <a:endParaRPr lang="en-GB" sz="1100" dirty="0">
              <a:latin typeface="Arial" panose="020B0604020202020204" pitchFamily="34" charset="0"/>
              <a:cs typeface="Arial" panose="020B0604020202020204" pitchFamily="34" charset="0"/>
            </a:endParaRPr>
          </a:p>
        </p:txBody>
      </p:sp>
      <p:sp>
        <p:nvSpPr>
          <p:cNvPr id="111" name="TextBox 110">
            <a:extLst>
              <a:ext uri="{FF2B5EF4-FFF2-40B4-BE49-F238E27FC236}">
                <a16:creationId xmlns:a16="http://schemas.microsoft.com/office/drawing/2014/main" id="{3C257407-C6EA-C0BB-3D65-C38DB61D295D}"/>
              </a:ext>
            </a:extLst>
          </p:cNvPr>
          <p:cNvSpPr txBox="1"/>
          <p:nvPr/>
        </p:nvSpPr>
        <p:spPr>
          <a:xfrm>
            <a:off x="29209707" y="9227547"/>
            <a:ext cx="264816" cy="338554"/>
          </a:xfrm>
          <a:prstGeom prst="rect">
            <a:avLst/>
          </a:prstGeom>
          <a:noFill/>
        </p:spPr>
        <p:txBody>
          <a:bodyPr wrap="none" rtlCol="0">
            <a:spAutoFit/>
          </a:bodyPr>
          <a:lstStyle/>
          <a:p>
            <a:r>
              <a:rPr lang="en-US" sz="1600" dirty="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p:txBody>
      </p:sp>
      <p:sp>
        <p:nvSpPr>
          <p:cNvPr id="112" name="TextBox 111">
            <a:extLst>
              <a:ext uri="{FF2B5EF4-FFF2-40B4-BE49-F238E27FC236}">
                <a16:creationId xmlns:a16="http://schemas.microsoft.com/office/drawing/2014/main" id="{C6D1F05A-EBBF-FA27-BD36-4898A9B5C424}"/>
              </a:ext>
            </a:extLst>
          </p:cNvPr>
          <p:cNvSpPr txBox="1"/>
          <p:nvPr/>
        </p:nvSpPr>
        <p:spPr>
          <a:xfrm>
            <a:off x="29337831" y="9396131"/>
            <a:ext cx="264816" cy="338554"/>
          </a:xfrm>
          <a:prstGeom prst="rect">
            <a:avLst/>
          </a:prstGeom>
          <a:noFill/>
        </p:spPr>
        <p:txBody>
          <a:bodyPr wrap="none" rtlCol="0">
            <a:spAutoFit/>
          </a:bodyPr>
          <a:lstStyle/>
          <a:p>
            <a:r>
              <a:rPr lang="en-US" sz="1600" dirty="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p:txBody>
      </p:sp>
      <p:sp>
        <p:nvSpPr>
          <p:cNvPr id="113" name="TextBox 112">
            <a:extLst>
              <a:ext uri="{FF2B5EF4-FFF2-40B4-BE49-F238E27FC236}">
                <a16:creationId xmlns:a16="http://schemas.microsoft.com/office/drawing/2014/main" id="{01D18AB3-4C4E-AA51-3B9D-E890764BFB2B}"/>
              </a:ext>
            </a:extLst>
          </p:cNvPr>
          <p:cNvSpPr txBox="1"/>
          <p:nvPr/>
        </p:nvSpPr>
        <p:spPr>
          <a:xfrm>
            <a:off x="30147031" y="10294343"/>
            <a:ext cx="264816" cy="338554"/>
          </a:xfrm>
          <a:prstGeom prst="rect">
            <a:avLst/>
          </a:prstGeom>
          <a:noFill/>
        </p:spPr>
        <p:txBody>
          <a:bodyPr wrap="none" rtlCol="0">
            <a:spAutoFit/>
          </a:bodyPr>
          <a:lstStyle/>
          <a:p>
            <a:r>
              <a:rPr lang="en-US" sz="1600" dirty="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2B47F865-0F23-2C79-3A9C-F448EFBFA6FF}"/>
              </a:ext>
            </a:extLst>
          </p:cNvPr>
          <p:cNvSpPr txBox="1"/>
          <p:nvPr/>
        </p:nvSpPr>
        <p:spPr>
          <a:xfrm>
            <a:off x="952599" y="18129773"/>
            <a:ext cx="7040879" cy="923330"/>
          </a:xfrm>
          <a:prstGeom prst="rect">
            <a:avLst/>
          </a:prstGeom>
          <a:noFill/>
        </p:spPr>
        <p:txBody>
          <a:bodyPr wrap="square" rtlCol="0">
            <a:spAutoFit/>
          </a:bodyPr>
          <a:lstStyle/>
          <a:p>
            <a:pPr algn="ctr"/>
            <a:r>
              <a:rPr lang="en-US" i="1" dirty="0"/>
              <a:t>Miami Breast Cancer Conference (MBCC)</a:t>
            </a:r>
          </a:p>
          <a:p>
            <a:pPr algn="ctr"/>
            <a:r>
              <a:rPr lang="en-US" i="1" dirty="0"/>
              <a:t>March 2-5, 2023, Miami Beach, Florida</a:t>
            </a:r>
          </a:p>
          <a:p>
            <a:endParaRPr lang="en-US" i="1" dirty="0"/>
          </a:p>
        </p:txBody>
      </p:sp>
      <p:pic>
        <p:nvPicPr>
          <p:cNvPr id="48" name="Picture 47" descr="SermonixLogo_Recreated_name by side.png">
            <a:extLst>
              <a:ext uri="{FF2B5EF4-FFF2-40B4-BE49-F238E27FC236}">
                <a16:creationId xmlns:a16="http://schemas.microsoft.com/office/drawing/2014/main" id="{987959A7-5565-DE9D-A799-7292B09AB35A}"/>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214010" y="1307309"/>
            <a:ext cx="5409399" cy="2407929"/>
          </a:xfrm>
          <a:prstGeom prst="rect">
            <a:avLst/>
          </a:prstGeom>
        </p:spPr>
      </p:pic>
      <p:pic>
        <p:nvPicPr>
          <p:cNvPr id="49" name="Picture 48">
            <a:extLst>
              <a:ext uri="{FF2B5EF4-FFF2-40B4-BE49-F238E27FC236}">
                <a16:creationId xmlns:a16="http://schemas.microsoft.com/office/drawing/2014/main" id="{77A6B772-563E-8B23-CA68-F3F2533DDD96}"/>
              </a:ext>
            </a:extLst>
          </p:cNvPr>
          <p:cNvPicPr>
            <a:picLocks noChangeAspect="1"/>
          </p:cNvPicPr>
          <p:nvPr/>
        </p:nvPicPr>
        <p:blipFill>
          <a:blip r:embed="rId10"/>
          <a:stretch>
            <a:fillRect/>
          </a:stretch>
        </p:blipFill>
        <p:spPr>
          <a:xfrm>
            <a:off x="376887" y="17869875"/>
            <a:ext cx="1764423" cy="1071126"/>
          </a:xfrm>
          <a:prstGeom prst="rect">
            <a:avLst/>
          </a:prstGeom>
        </p:spPr>
      </p:pic>
      <p:sp>
        <p:nvSpPr>
          <p:cNvPr id="27" name="TextBox 26">
            <a:extLst>
              <a:ext uri="{FF2B5EF4-FFF2-40B4-BE49-F238E27FC236}">
                <a16:creationId xmlns:a16="http://schemas.microsoft.com/office/drawing/2014/main" id="{E58B178E-C922-D978-0BE5-9E06CD68A996}"/>
              </a:ext>
            </a:extLst>
          </p:cNvPr>
          <p:cNvSpPr txBox="1"/>
          <p:nvPr/>
        </p:nvSpPr>
        <p:spPr>
          <a:xfrm>
            <a:off x="25348077" y="17289845"/>
            <a:ext cx="3560298" cy="230832"/>
          </a:xfrm>
          <a:prstGeom prst="rect">
            <a:avLst/>
          </a:prstGeom>
          <a:noFill/>
        </p:spPr>
        <p:txBody>
          <a:bodyPr wrap="square" rtlCol="0">
            <a:spAutoFit/>
          </a:bodyPr>
          <a:lstStyle/>
          <a:p>
            <a:r>
              <a:rPr lang="en-US" sz="900" dirty="0" err="1"/>
              <a:t>ctDNA</a:t>
            </a:r>
            <a:r>
              <a:rPr lang="en-US" sz="900" dirty="0"/>
              <a:t>, circulating tumor DNA.</a:t>
            </a:r>
          </a:p>
        </p:txBody>
      </p:sp>
    </p:spTree>
    <p:extLst>
      <p:ext uri="{BB962C8B-B14F-4D97-AF65-F5344CB8AC3E}">
        <p14:creationId xmlns:p14="http://schemas.microsoft.com/office/powerpoint/2010/main" val="24301440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10041</TotalTime>
  <Words>1854</Words>
  <Application>Microsoft Office PowerPoint</Application>
  <PresentationFormat>Custom</PresentationFormat>
  <Paragraphs>222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Vargas</dc:creator>
  <cp:lastModifiedBy>Nicole Neuman</cp:lastModifiedBy>
  <cp:revision>166</cp:revision>
  <dcterms:created xsi:type="dcterms:W3CDTF">2022-10-20T19:12:23Z</dcterms:created>
  <dcterms:modified xsi:type="dcterms:W3CDTF">2023-02-20T18:52:43Z</dcterms:modified>
</cp:coreProperties>
</file>