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Lst>
  <p:sldSz cx="51206400" cy="37801550"/>
  <p:notesSz cx="9144000" cy="6858000"/>
  <p:defaultTextStyle>
    <a:defPPr>
      <a:defRPr lang="en-US"/>
    </a:defPPr>
    <a:lvl1pPr marL="0" algn="l" defTabSz="2550433" rtl="0" eaLnBrk="1" latinLnBrk="0" hangingPunct="1">
      <a:defRPr sz="10000" kern="1200">
        <a:solidFill>
          <a:schemeClr val="tx1"/>
        </a:solidFill>
        <a:latin typeface="+mn-lt"/>
        <a:ea typeface="+mn-ea"/>
        <a:cs typeface="+mn-cs"/>
      </a:defRPr>
    </a:lvl1pPr>
    <a:lvl2pPr marL="2550433" algn="l" defTabSz="2550433" rtl="0" eaLnBrk="1" latinLnBrk="0" hangingPunct="1">
      <a:defRPr sz="10000" kern="1200">
        <a:solidFill>
          <a:schemeClr val="tx1"/>
        </a:solidFill>
        <a:latin typeface="+mn-lt"/>
        <a:ea typeface="+mn-ea"/>
        <a:cs typeface="+mn-cs"/>
      </a:defRPr>
    </a:lvl2pPr>
    <a:lvl3pPr marL="5100866" algn="l" defTabSz="2550433" rtl="0" eaLnBrk="1" latinLnBrk="0" hangingPunct="1">
      <a:defRPr sz="10000" kern="1200">
        <a:solidFill>
          <a:schemeClr val="tx1"/>
        </a:solidFill>
        <a:latin typeface="+mn-lt"/>
        <a:ea typeface="+mn-ea"/>
        <a:cs typeface="+mn-cs"/>
      </a:defRPr>
    </a:lvl3pPr>
    <a:lvl4pPr marL="7651299" algn="l" defTabSz="2550433" rtl="0" eaLnBrk="1" latinLnBrk="0" hangingPunct="1">
      <a:defRPr sz="10000" kern="1200">
        <a:solidFill>
          <a:schemeClr val="tx1"/>
        </a:solidFill>
        <a:latin typeface="+mn-lt"/>
        <a:ea typeface="+mn-ea"/>
        <a:cs typeface="+mn-cs"/>
      </a:defRPr>
    </a:lvl4pPr>
    <a:lvl5pPr marL="10201732" algn="l" defTabSz="2550433" rtl="0" eaLnBrk="1" latinLnBrk="0" hangingPunct="1">
      <a:defRPr sz="10000" kern="1200">
        <a:solidFill>
          <a:schemeClr val="tx1"/>
        </a:solidFill>
        <a:latin typeface="+mn-lt"/>
        <a:ea typeface="+mn-ea"/>
        <a:cs typeface="+mn-cs"/>
      </a:defRPr>
    </a:lvl5pPr>
    <a:lvl6pPr marL="12752165" algn="l" defTabSz="2550433" rtl="0" eaLnBrk="1" latinLnBrk="0" hangingPunct="1">
      <a:defRPr sz="10000" kern="1200">
        <a:solidFill>
          <a:schemeClr val="tx1"/>
        </a:solidFill>
        <a:latin typeface="+mn-lt"/>
        <a:ea typeface="+mn-ea"/>
        <a:cs typeface="+mn-cs"/>
      </a:defRPr>
    </a:lvl6pPr>
    <a:lvl7pPr marL="15302598" algn="l" defTabSz="2550433" rtl="0" eaLnBrk="1" latinLnBrk="0" hangingPunct="1">
      <a:defRPr sz="10000" kern="1200">
        <a:solidFill>
          <a:schemeClr val="tx1"/>
        </a:solidFill>
        <a:latin typeface="+mn-lt"/>
        <a:ea typeface="+mn-ea"/>
        <a:cs typeface="+mn-cs"/>
      </a:defRPr>
    </a:lvl7pPr>
    <a:lvl8pPr marL="17853031" algn="l" defTabSz="2550433" rtl="0" eaLnBrk="1" latinLnBrk="0" hangingPunct="1">
      <a:defRPr sz="10000" kern="1200">
        <a:solidFill>
          <a:schemeClr val="tx1"/>
        </a:solidFill>
        <a:latin typeface="+mn-lt"/>
        <a:ea typeface="+mn-ea"/>
        <a:cs typeface="+mn-cs"/>
      </a:defRPr>
    </a:lvl8pPr>
    <a:lvl9pPr marL="20403464" algn="l" defTabSz="2550433" rtl="0" eaLnBrk="1" latinLnBrk="0" hangingPunct="1">
      <a:defRPr sz="10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674">
          <p15:clr>
            <a:srgbClr val="A4A3A4"/>
          </p15:clr>
        </p15:guide>
        <p15:guide id="2" pos="2885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E3E3E3"/>
    <a:srgbClr val="D3D3D3"/>
    <a:srgbClr val="CBCBCB"/>
    <a:srgbClr val="DDDADF"/>
    <a:srgbClr val="E8E5E9"/>
    <a:srgbClr val="EEEBF0"/>
    <a:srgbClr val="F4F1F6"/>
    <a:srgbClr val="F9A50D"/>
    <a:srgbClr val="1DEF1E"/>
    <a:srgbClr val="5BF5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08" autoAdjust="0"/>
    <p:restoredTop sz="50000" autoAdjust="0"/>
  </p:normalViewPr>
  <p:slideViewPr>
    <p:cSldViewPr snapToObjects="1">
      <p:cViewPr varScale="1">
        <p:scale>
          <a:sx n="23" d="100"/>
          <a:sy n="23" d="100"/>
        </p:scale>
        <p:origin x="2792" y="296"/>
      </p:cViewPr>
      <p:guideLst>
        <p:guide orient="horz" pos="12674"/>
        <p:guide pos="2885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483" y="11742986"/>
            <a:ext cx="43525441" cy="8102832"/>
          </a:xfrm>
        </p:spPr>
        <p:txBody>
          <a:bodyPr/>
          <a:lstStyle/>
          <a:p>
            <a:r>
              <a:rPr lang="en-US"/>
              <a:t>Click to edit Master title style</a:t>
            </a:r>
          </a:p>
        </p:txBody>
      </p:sp>
      <p:sp>
        <p:nvSpPr>
          <p:cNvPr id="3" name="Subtitle 2"/>
          <p:cNvSpPr>
            <a:spLocks noGrp="1"/>
          </p:cNvSpPr>
          <p:nvPr>
            <p:ph type="subTitle" idx="1"/>
          </p:nvPr>
        </p:nvSpPr>
        <p:spPr>
          <a:xfrm>
            <a:off x="7680961" y="21420879"/>
            <a:ext cx="35844480" cy="9660396"/>
          </a:xfrm>
        </p:spPr>
        <p:txBody>
          <a:bodyPr/>
          <a:lstStyle>
            <a:lvl1pPr marL="0" indent="0" algn="ctr">
              <a:buNone/>
              <a:defRPr>
                <a:solidFill>
                  <a:schemeClr val="tx1">
                    <a:tint val="75000"/>
                  </a:schemeClr>
                </a:solidFill>
              </a:defRPr>
            </a:lvl1pPr>
            <a:lvl2pPr marL="2550433" indent="0" algn="ctr">
              <a:buNone/>
              <a:defRPr>
                <a:solidFill>
                  <a:schemeClr val="tx1">
                    <a:tint val="75000"/>
                  </a:schemeClr>
                </a:solidFill>
              </a:defRPr>
            </a:lvl2pPr>
            <a:lvl3pPr marL="5100866" indent="0" algn="ctr">
              <a:buNone/>
              <a:defRPr>
                <a:solidFill>
                  <a:schemeClr val="tx1">
                    <a:tint val="75000"/>
                  </a:schemeClr>
                </a:solidFill>
              </a:defRPr>
            </a:lvl3pPr>
            <a:lvl4pPr marL="7651299" indent="0" algn="ctr">
              <a:buNone/>
              <a:defRPr>
                <a:solidFill>
                  <a:schemeClr val="tx1">
                    <a:tint val="75000"/>
                  </a:schemeClr>
                </a:solidFill>
              </a:defRPr>
            </a:lvl4pPr>
            <a:lvl5pPr marL="10201732" indent="0" algn="ctr">
              <a:buNone/>
              <a:defRPr>
                <a:solidFill>
                  <a:schemeClr val="tx1">
                    <a:tint val="75000"/>
                  </a:schemeClr>
                </a:solidFill>
              </a:defRPr>
            </a:lvl5pPr>
            <a:lvl6pPr marL="12752165" indent="0" algn="ctr">
              <a:buNone/>
              <a:defRPr>
                <a:solidFill>
                  <a:schemeClr val="tx1">
                    <a:tint val="75000"/>
                  </a:schemeClr>
                </a:solidFill>
              </a:defRPr>
            </a:lvl6pPr>
            <a:lvl7pPr marL="15302598" indent="0" algn="ctr">
              <a:buNone/>
              <a:defRPr>
                <a:solidFill>
                  <a:schemeClr val="tx1">
                    <a:tint val="75000"/>
                  </a:schemeClr>
                </a:solidFill>
              </a:defRPr>
            </a:lvl7pPr>
            <a:lvl8pPr marL="17853031" indent="0" algn="ctr">
              <a:buNone/>
              <a:defRPr>
                <a:solidFill>
                  <a:schemeClr val="tx1">
                    <a:tint val="75000"/>
                  </a:schemeClr>
                </a:solidFill>
              </a:defRPr>
            </a:lvl8pPr>
            <a:lvl9pPr marL="2040346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F5F1343-940A-A24D-8D2E-86EFECA47A50}" type="datetimeFigureOut">
              <a:rPr lang="en-US" smtClean="0"/>
              <a:pPr/>
              <a:t>11/11/21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ED1058-FF0F-3447-A4CF-DAFD2A81F67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5F1343-940A-A24D-8D2E-86EFECA47A50}" type="datetimeFigureOut">
              <a:rPr lang="en-US" smtClean="0"/>
              <a:pPr/>
              <a:t>11/11/21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ED1058-FF0F-3447-A4CF-DAFD2A81F67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7563725" y="8426599"/>
            <a:ext cx="64416940" cy="17945235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312903" y="8426599"/>
            <a:ext cx="192397380" cy="1794523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5F1343-940A-A24D-8D2E-86EFECA47A50}" type="datetimeFigureOut">
              <a:rPr lang="en-US" smtClean="0"/>
              <a:pPr/>
              <a:t>11/11/21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ED1058-FF0F-3447-A4CF-DAFD2A81F67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5F1343-940A-A24D-8D2E-86EFECA47A50}" type="datetimeFigureOut">
              <a:rPr lang="en-US" smtClean="0"/>
              <a:pPr/>
              <a:t>11/11/21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ED1058-FF0F-3447-A4CF-DAFD2A81F67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44955" y="24291000"/>
            <a:ext cx="43525441" cy="7507808"/>
          </a:xfrm>
        </p:spPr>
        <p:txBody>
          <a:bodyPr anchor="t"/>
          <a:lstStyle>
            <a:lvl1pPr algn="l">
              <a:defRPr sz="22300" b="1" cap="all"/>
            </a:lvl1pPr>
          </a:lstStyle>
          <a:p>
            <a:r>
              <a:rPr lang="en-US"/>
              <a:t>Click to edit Master title style</a:t>
            </a:r>
          </a:p>
        </p:txBody>
      </p:sp>
      <p:sp>
        <p:nvSpPr>
          <p:cNvPr id="3" name="Text Placeholder 2"/>
          <p:cNvSpPr>
            <a:spLocks noGrp="1"/>
          </p:cNvSpPr>
          <p:nvPr>
            <p:ph type="body" idx="1"/>
          </p:nvPr>
        </p:nvSpPr>
        <p:spPr>
          <a:xfrm>
            <a:off x="4044955" y="16021913"/>
            <a:ext cx="43525441" cy="8269087"/>
          </a:xfrm>
        </p:spPr>
        <p:txBody>
          <a:bodyPr anchor="b"/>
          <a:lstStyle>
            <a:lvl1pPr marL="0" indent="0">
              <a:buNone/>
              <a:defRPr sz="11200">
                <a:solidFill>
                  <a:schemeClr val="tx1">
                    <a:tint val="75000"/>
                  </a:schemeClr>
                </a:solidFill>
              </a:defRPr>
            </a:lvl1pPr>
            <a:lvl2pPr marL="2550433" indent="0">
              <a:buNone/>
              <a:defRPr sz="10000">
                <a:solidFill>
                  <a:schemeClr val="tx1">
                    <a:tint val="75000"/>
                  </a:schemeClr>
                </a:solidFill>
              </a:defRPr>
            </a:lvl2pPr>
            <a:lvl3pPr marL="5100866" indent="0">
              <a:buNone/>
              <a:defRPr sz="8900">
                <a:solidFill>
                  <a:schemeClr val="tx1">
                    <a:tint val="75000"/>
                  </a:schemeClr>
                </a:solidFill>
              </a:defRPr>
            </a:lvl3pPr>
            <a:lvl4pPr marL="7651299" indent="0">
              <a:buNone/>
              <a:defRPr sz="7800">
                <a:solidFill>
                  <a:schemeClr val="tx1">
                    <a:tint val="75000"/>
                  </a:schemeClr>
                </a:solidFill>
              </a:defRPr>
            </a:lvl4pPr>
            <a:lvl5pPr marL="10201732" indent="0">
              <a:buNone/>
              <a:defRPr sz="7800">
                <a:solidFill>
                  <a:schemeClr val="tx1">
                    <a:tint val="75000"/>
                  </a:schemeClr>
                </a:solidFill>
              </a:defRPr>
            </a:lvl5pPr>
            <a:lvl6pPr marL="12752165" indent="0">
              <a:buNone/>
              <a:defRPr sz="7800">
                <a:solidFill>
                  <a:schemeClr val="tx1">
                    <a:tint val="75000"/>
                  </a:schemeClr>
                </a:solidFill>
              </a:defRPr>
            </a:lvl6pPr>
            <a:lvl7pPr marL="15302598" indent="0">
              <a:buNone/>
              <a:defRPr sz="7800">
                <a:solidFill>
                  <a:schemeClr val="tx1">
                    <a:tint val="75000"/>
                  </a:schemeClr>
                </a:solidFill>
              </a:defRPr>
            </a:lvl7pPr>
            <a:lvl8pPr marL="17853031" indent="0">
              <a:buNone/>
              <a:defRPr sz="7800">
                <a:solidFill>
                  <a:schemeClr val="tx1">
                    <a:tint val="75000"/>
                  </a:schemeClr>
                </a:solidFill>
              </a:defRPr>
            </a:lvl8pPr>
            <a:lvl9pPr marL="20403464" indent="0">
              <a:buNone/>
              <a:defRPr sz="7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5F1343-940A-A24D-8D2E-86EFECA47A50}" type="datetimeFigureOut">
              <a:rPr lang="en-US" smtClean="0"/>
              <a:pPr/>
              <a:t>11/11/21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ED1058-FF0F-3447-A4CF-DAFD2A81F67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312900" y="49072016"/>
            <a:ext cx="128407160" cy="138806944"/>
          </a:xfrm>
        </p:spPr>
        <p:txBody>
          <a:bodyPr/>
          <a:lstStyle>
            <a:lvl1pPr>
              <a:defRPr sz="15600"/>
            </a:lvl1pPr>
            <a:lvl2pPr>
              <a:defRPr sz="13400"/>
            </a:lvl2pPr>
            <a:lvl3pPr>
              <a:defRPr sz="11200"/>
            </a:lvl3pPr>
            <a:lvl4pPr>
              <a:defRPr sz="10000"/>
            </a:lvl4pPr>
            <a:lvl5pPr>
              <a:defRPr sz="10000"/>
            </a:lvl5pPr>
            <a:lvl6pPr>
              <a:defRPr sz="10000"/>
            </a:lvl6pPr>
            <a:lvl7pPr>
              <a:defRPr sz="10000"/>
            </a:lvl7pPr>
            <a:lvl8pPr>
              <a:defRPr sz="10000"/>
            </a:lvl8pPr>
            <a:lvl9pPr>
              <a:defRPr sz="10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3573500" y="49072016"/>
            <a:ext cx="128407160" cy="138806944"/>
          </a:xfrm>
        </p:spPr>
        <p:txBody>
          <a:bodyPr/>
          <a:lstStyle>
            <a:lvl1pPr>
              <a:defRPr sz="15600"/>
            </a:lvl1pPr>
            <a:lvl2pPr>
              <a:defRPr sz="13400"/>
            </a:lvl2pPr>
            <a:lvl3pPr>
              <a:defRPr sz="11200"/>
            </a:lvl3pPr>
            <a:lvl4pPr>
              <a:defRPr sz="10000"/>
            </a:lvl4pPr>
            <a:lvl5pPr>
              <a:defRPr sz="10000"/>
            </a:lvl5pPr>
            <a:lvl6pPr>
              <a:defRPr sz="10000"/>
            </a:lvl6pPr>
            <a:lvl7pPr>
              <a:defRPr sz="10000"/>
            </a:lvl7pPr>
            <a:lvl8pPr>
              <a:defRPr sz="10000"/>
            </a:lvl8pPr>
            <a:lvl9pPr>
              <a:defRPr sz="10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5F1343-940A-A24D-8D2E-86EFECA47A50}" type="datetimeFigureOut">
              <a:rPr lang="en-US" smtClean="0"/>
              <a:pPr/>
              <a:t>11/11/21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ED1058-FF0F-3447-A4CF-DAFD2A81F67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60321" y="1513817"/>
            <a:ext cx="46085760" cy="6300258"/>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560322" y="8461601"/>
            <a:ext cx="22625053" cy="3526392"/>
          </a:xfrm>
        </p:spPr>
        <p:txBody>
          <a:bodyPr anchor="b"/>
          <a:lstStyle>
            <a:lvl1pPr marL="0" indent="0">
              <a:buNone/>
              <a:defRPr sz="13400" b="1"/>
            </a:lvl1pPr>
            <a:lvl2pPr marL="2550433" indent="0">
              <a:buNone/>
              <a:defRPr sz="11200" b="1"/>
            </a:lvl2pPr>
            <a:lvl3pPr marL="5100866" indent="0">
              <a:buNone/>
              <a:defRPr sz="10000" b="1"/>
            </a:lvl3pPr>
            <a:lvl4pPr marL="7651299" indent="0">
              <a:buNone/>
              <a:defRPr sz="8900" b="1"/>
            </a:lvl4pPr>
            <a:lvl5pPr marL="10201732" indent="0">
              <a:buNone/>
              <a:defRPr sz="8900" b="1"/>
            </a:lvl5pPr>
            <a:lvl6pPr marL="12752165" indent="0">
              <a:buNone/>
              <a:defRPr sz="8900" b="1"/>
            </a:lvl6pPr>
            <a:lvl7pPr marL="15302598" indent="0">
              <a:buNone/>
              <a:defRPr sz="8900" b="1"/>
            </a:lvl7pPr>
            <a:lvl8pPr marL="17853031" indent="0">
              <a:buNone/>
              <a:defRPr sz="8900" b="1"/>
            </a:lvl8pPr>
            <a:lvl9pPr marL="20403464" indent="0">
              <a:buNone/>
              <a:defRPr sz="8900" b="1"/>
            </a:lvl9pPr>
          </a:lstStyle>
          <a:p>
            <a:pPr lvl="0"/>
            <a:r>
              <a:rPr lang="en-US"/>
              <a:t>Click to edit Master text styles</a:t>
            </a:r>
          </a:p>
        </p:txBody>
      </p:sp>
      <p:sp>
        <p:nvSpPr>
          <p:cNvPr id="4" name="Content Placeholder 3"/>
          <p:cNvSpPr>
            <a:spLocks noGrp="1"/>
          </p:cNvSpPr>
          <p:nvPr>
            <p:ph sz="half" idx="2"/>
          </p:nvPr>
        </p:nvSpPr>
        <p:spPr>
          <a:xfrm>
            <a:off x="2560322" y="11987994"/>
            <a:ext cx="22625053" cy="21779645"/>
          </a:xfrm>
        </p:spPr>
        <p:txBody>
          <a:bodyPr/>
          <a:lstStyle>
            <a:lvl1pPr>
              <a:defRPr sz="13400"/>
            </a:lvl1pPr>
            <a:lvl2pPr>
              <a:defRPr sz="11200"/>
            </a:lvl2pPr>
            <a:lvl3pPr>
              <a:defRPr sz="10000"/>
            </a:lvl3pPr>
            <a:lvl4pPr>
              <a:defRPr sz="8900"/>
            </a:lvl4pPr>
            <a:lvl5pPr>
              <a:defRPr sz="8900"/>
            </a:lvl5pPr>
            <a:lvl6pPr>
              <a:defRPr sz="8900"/>
            </a:lvl6pPr>
            <a:lvl7pPr>
              <a:defRPr sz="8900"/>
            </a:lvl7pPr>
            <a:lvl8pPr>
              <a:defRPr sz="8900"/>
            </a:lvl8pPr>
            <a:lvl9pPr>
              <a:defRPr sz="8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6012142" y="8461601"/>
            <a:ext cx="22633940" cy="3526392"/>
          </a:xfrm>
        </p:spPr>
        <p:txBody>
          <a:bodyPr anchor="b"/>
          <a:lstStyle>
            <a:lvl1pPr marL="0" indent="0">
              <a:buNone/>
              <a:defRPr sz="13400" b="1"/>
            </a:lvl1pPr>
            <a:lvl2pPr marL="2550433" indent="0">
              <a:buNone/>
              <a:defRPr sz="11200" b="1"/>
            </a:lvl2pPr>
            <a:lvl3pPr marL="5100866" indent="0">
              <a:buNone/>
              <a:defRPr sz="10000" b="1"/>
            </a:lvl3pPr>
            <a:lvl4pPr marL="7651299" indent="0">
              <a:buNone/>
              <a:defRPr sz="8900" b="1"/>
            </a:lvl4pPr>
            <a:lvl5pPr marL="10201732" indent="0">
              <a:buNone/>
              <a:defRPr sz="8900" b="1"/>
            </a:lvl5pPr>
            <a:lvl6pPr marL="12752165" indent="0">
              <a:buNone/>
              <a:defRPr sz="8900" b="1"/>
            </a:lvl6pPr>
            <a:lvl7pPr marL="15302598" indent="0">
              <a:buNone/>
              <a:defRPr sz="8900" b="1"/>
            </a:lvl7pPr>
            <a:lvl8pPr marL="17853031" indent="0">
              <a:buNone/>
              <a:defRPr sz="8900" b="1"/>
            </a:lvl8pPr>
            <a:lvl9pPr marL="20403464" indent="0">
              <a:buNone/>
              <a:defRPr sz="8900" b="1"/>
            </a:lvl9pPr>
          </a:lstStyle>
          <a:p>
            <a:pPr lvl="0"/>
            <a:r>
              <a:rPr lang="en-US"/>
              <a:t>Click to edit Master text styles</a:t>
            </a:r>
          </a:p>
        </p:txBody>
      </p:sp>
      <p:sp>
        <p:nvSpPr>
          <p:cNvPr id="6" name="Content Placeholder 5"/>
          <p:cNvSpPr>
            <a:spLocks noGrp="1"/>
          </p:cNvSpPr>
          <p:nvPr>
            <p:ph sz="quarter" idx="4"/>
          </p:nvPr>
        </p:nvSpPr>
        <p:spPr>
          <a:xfrm>
            <a:off x="26012142" y="11987994"/>
            <a:ext cx="22633940" cy="21779645"/>
          </a:xfrm>
        </p:spPr>
        <p:txBody>
          <a:bodyPr/>
          <a:lstStyle>
            <a:lvl1pPr>
              <a:defRPr sz="13400"/>
            </a:lvl1pPr>
            <a:lvl2pPr>
              <a:defRPr sz="11200"/>
            </a:lvl2pPr>
            <a:lvl3pPr>
              <a:defRPr sz="10000"/>
            </a:lvl3pPr>
            <a:lvl4pPr>
              <a:defRPr sz="8900"/>
            </a:lvl4pPr>
            <a:lvl5pPr>
              <a:defRPr sz="8900"/>
            </a:lvl5pPr>
            <a:lvl6pPr>
              <a:defRPr sz="8900"/>
            </a:lvl6pPr>
            <a:lvl7pPr>
              <a:defRPr sz="8900"/>
            </a:lvl7pPr>
            <a:lvl8pPr>
              <a:defRPr sz="8900"/>
            </a:lvl8pPr>
            <a:lvl9pPr>
              <a:defRPr sz="8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5F1343-940A-A24D-8D2E-86EFECA47A50}" type="datetimeFigureOut">
              <a:rPr lang="en-US" smtClean="0"/>
              <a:pPr/>
              <a:t>11/11/21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ED1058-FF0F-3447-A4CF-DAFD2A81F67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5F1343-940A-A24D-8D2E-86EFECA47A50}" type="datetimeFigureOut">
              <a:rPr lang="en-US" smtClean="0"/>
              <a:pPr/>
              <a:t>11/11/21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ED1058-FF0F-3447-A4CF-DAFD2A81F67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5F1343-940A-A24D-8D2E-86EFECA47A50}" type="datetimeFigureOut">
              <a:rPr lang="en-US" smtClean="0"/>
              <a:pPr/>
              <a:t>11/11/21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ED1058-FF0F-3447-A4CF-DAFD2A81F67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4" y="1505064"/>
            <a:ext cx="16846552" cy="6405263"/>
          </a:xfrm>
        </p:spPr>
        <p:txBody>
          <a:bodyPr anchor="b"/>
          <a:lstStyle>
            <a:lvl1pPr algn="l">
              <a:defRPr sz="11200" b="1"/>
            </a:lvl1pPr>
          </a:lstStyle>
          <a:p>
            <a:r>
              <a:rPr lang="en-US"/>
              <a:t>Click to edit Master title style</a:t>
            </a:r>
          </a:p>
        </p:txBody>
      </p:sp>
      <p:sp>
        <p:nvSpPr>
          <p:cNvPr id="3" name="Content Placeholder 2"/>
          <p:cNvSpPr>
            <a:spLocks noGrp="1"/>
          </p:cNvSpPr>
          <p:nvPr>
            <p:ph idx="1"/>
          </p:nvPr>
        </p:nvSpPr>
        <p:spPr>
          <a:xfrm>
            <a:off x="20020280" y="1505065"/>
            <a:ext cx="28625800" cy="32262575"/>
          </a:xfrm>
        </p:spPr>
        <p:txBody>
          <a:bodyPr/>
          <a:lstStyle>
            <a:lvl1pPr>
              <a:defRPr sz="17900"/>
            </a:lvl1pPr>
            <a:lvl2pPr>
              <a:defRPr sz="15600"/>
            </a:lvl2pPr>
            <a:lvl3pPr>
              <a:defRPr sz="13400"/>
            </a:lvl3pPr>
            <a:lvl4pPr>
              <a:defRPr sz="11200"/>
            </a:lvl4pPr>
            <a:lvl5pPr>
              <a:defRPr sz="11200"/>
            </a:lvl5pPr>
            <a:lvl6pPr>
              <a:defRPr sz="11200"/>
            </a:lvl6pPr>
            <a:lvl7pPr>
              <a:defRPr sz="11200"/>
            </a:lvl7pPr>
            <a:lvl8pPr>
              <a:defRPr sz="11200"/>
            </a:lvl8pPr>
            <a:lvl9pPr>
              <a:defRPr sz="1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4" y="7910330"/>
            <a:ext cx="16846552" cy="25857313"/>
          </a:xfrm>
        </p:spPr>
        <p:txBody>
          <a:bodyPr/>
          <a:lstStyle>
            <a:lvl1pPr marL="0" indent="0">
              <a:buNone/>
              <a:defRPr sz="7800"/>
            </a:lvl1pPr>
            <a:lvl2pPr marL="2550433" indent="0">
              <a:buNone/>
              <a:defRPr sz="6700"/>
            </a:lvl2pPr>
            <a:lvl3pPr marL="5100866" indent="0">
              <a:buNone/>
              <a:defRPr sz="5600"/>
            </a:lvl3pPr>
            <a:lvl4pPr marL="7651299" indent="0">
              <a:buNone/>
              <a:defRPr sz="5000"/>
            </a:lvl4pPr>
            <a:lvl5pPr marL="10201732" indent="0">
              <a:buNone/>
              <a:defRPr sz="5000"/>
            </a:lvl5pPr>
            <a:lvl6pPr marL="12752165" indent="0">
              <a:buNone/>
              <a:defRPr sz="5000"/>
            </a:lvl6pPr>
            <a:lvl7pPr marL="15302598" indent="0">
              <a:buNone/>
              <a:defRPr sz="5000"/>
            </a:lvl7pPr>
            <a:lvl8pPr marL="17853031" indent="0">
              <a:buNone/>
              <a:defRPr sz="5000"/>
            </a:lvl8pPr>
            <a:lvl9pPr marL="20403464" indent="0">
              <a:buNone/>
              <a:defRPr sz="5000"/>
            </a:lvl9pPr>
          </a:lstStyle>
          <a:p>
            <a:pPr lvl="0"/>
            <a:r>
              <a:rPr lang="en-US"/>
              <a:t>Click to edit Master text styles</a:t>
            </a:r>
          </a:p>
        </p:txBody>
      </p:sp>
      <p:sp>
        <p:nvSpPr>
          <p:cNvPr id="5" name="Date Placeholder 4"/>
          <p:cNvSpPr>
            <a:spLocks noGrp="1"/>
          </p:cNvSpPr>
          <p:nvPr>
            <p:ph type="dt" sz="half" idx="10"/>
          </p:nvPr>
        </p:nvSpPr>
        <p:spPr/>
        <p:txBody>
          <a:bodyPr/>
          <a:lstStyle/>
          <a:p>
            <a:fld id="{9F5F1343-940A-A24D-8D2E-86EFECA47A50}" type="datetimeFigureOut">
              <a:rPr lang="en-US" smtClean="0"/>
              <a:pPr/>
              <a:t>11/11/21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ED1058-FF0F-3447-A4CF-DAFD2A81F67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36812" y="26461086"/>
            <a:ext cx="30723840" cy="3123881"/>
          </a:xfrm>
        </p:spPr>
        <p:txBody>
          <a:bodyPr anchor="b"/>
          <a:lstStyle>
            <a:lvl1pPr algn="l">
              <a:defRPr sz="11200" b="1"/>
            </a:lvl1pPr>
          </a:lstStyle>
          <a:p>
            <a:r>
              <a:rPr lang="en-US"/>
              <a:t>Click to edit Master title style</a:t>
            </a:r>
          </a:p>
        </p:txBody>
      </p:sp>
      <p:sp>
        <p:nvSpPr>
          <p:cNvPr id="3" name="Picture Placeholder 2"/>
          <p:cNvSpPr>
            <a:spLocks noGrp="1"/>
          </p:cNvSpPr>
          <p:nvPr>
            <p:ph type="pic" idx="1"/>
          </p:nvPr>
        </p:nvSpPr>
        <p:spPr>
          <a:xfrm>
            <a:off x="10036812" y="3377638"/>
            <a:ext cx="30723840" cy="22680930"/>
          </a:xfrm>
        </p:spPr>
        <p:txBody>
          <a:bodyPr/>
          <a:lstStyle>
            <a:lvl1pPr marL="0" indent="0">
              <a:buNone/>
              <a:defRPr sz="17900"/>
            </a:lvl1pPr>
            <a:lvl2pPr marL="2550433" indent="0">
              <a:buNone/>
              <a:defRPr sz="15600"/>
            </a:lvl2pPr>
            <a:lvl3pPr marL="5100866" indent="0">
              <a:buNone/>
              <a:defRPr sz="13400"/>
            </a:lvl3pPr>
            <a:lvl4pPr marL="7651299" indent="0">
              <a:buNone/>
              <a:defRPr sz="11200"/>
            </a:lvl4pPr>
            <a:lvl5pPr marL="10201732" indent="0">
              <a:buNone/>
              <a:defRPr sz="11200"/>
            </a:lvl5pPr>
            <a:lvl6pPr marL="12752165" indent="0">
              <a:buNone/>
              <a:defRPr sz="11200"/>
            </a:lvl6pPr>
            <a:lvl7pPr marL="15302598" indent="0">
              <a:buNone/>
              <a:defRPr sz="11200"/>
            </a:lvl7pPr>
            <a:lvl8pPr marL="17853031" indent="0">
              <a:buNone/>
              <a:defRPr sz="11200"/>
            </a:lvl8pPr>
            <a:lvl9pPr marL="20403464" indent="0">
              <a:buNone/>
              <a:defRPr sz="11200"/>
            </a:lvl9pPr>
          </a:lstStyle>
          <a:p>
            <a:endParaRPr lang="en-US"/>
          </a:p>
        </p:txBody>
      </p:sp>
      <p:sp>
        <p:nvSpPr>
          <p:cNvPr id="4" name="Text Placeholder 3"/>
          <p:cNvSpPr>
            <a:spLocks noGrp="1"/>
          </p:cNvSpPr>
          <p:nvPr>
            <p:ph type="body" sz="half" idx="2"/>
          </p:nvPr>
        </p:nvSpPr>
        <p:spPr>
          <a:xfrm>
            <a:off x="10036812" y="29584968"/>
            <a:ext cx="30723840" cy="4436429"/>
          </a:xfrm>
        </p:spPr>
        <p:txBody>
          <a:bodyPr/>
          <a:lstStyle>
            <a:lvl1pPr marL="0" indent="0">
              <a:buNone/>
              <a:defRPr sz="7800"/>
            </a:lvl1pPr>
            <a:lvl2pPr marL="2550433" indent="0">
              <a:buNone/>
              <a:defRPr sz="6700"/>
            </a:lvl2pPr>
            <a:lvl3pPr marL="5100866" indent="0">
              <a:buNone/>
              <a:defRPr sz="5600"/>
            </a:lvl3pPr>
            <a:lvl4pPr marL="7651299" indent="0">
              <a:buNone/>
              <a:defRPr sz="5000"/>
            </a:lvl4pPr>
            <a:lvl5pPr marL="10201732" indent="0">
              <a:buNone/>
              <a:defRPr sz="5000"/>
            </a:lvl5pPr>
            <a:lvl6pPr marL="12752165" indent="0">
              <a:buNone/>
              <a:defRPr sz="5000"/>
            </a:lvl6pPr>
            <a:lvl7pPr marL="15302598" indent="0">
              <a:buNone/>
              <a:defRPr sz="5000"/>
            </a:lvl7pPr>
            <a:lvl8pPr marL="17853031" indent="0">
              <a:buNone/>
              <a:defRPr sz="5000"/>
            </a:lvl8pPr>
            <a:lvl9pPr marL="20403464" indent="0">
              <a:buNone/>
              <a:defRPr sz="5000"/>
            </a:lvl9pPr>
          </a:lstStyle>
          <a:p>
            <a:pPr lvl="0"/>
            <a:r>
              <a:rPr lang="en-US"/>
              <a:t>Click to edit Master text styles</a:t>
            </a:r>
          </a:p>
        </p:txBody>
      </p:sp>
      <p:sp>
        <p:nvSpPr>
          <p:cNvPr id="5" name="Date Placeholder 4"/>
          <p:cNvSpPr>
            <a:spLocks noGrp="1"/>
          </p:cNvSpPr>
          <p:nvPr>
            <p:ph type="dt" sz="half" idx="10"/>
          </p:nvPr>
        </p:nvSpPr>
        <p:spPr/>
        <p:txBody>
          <a:bodyPr/>
          <a:lstStyle/>
          <a:p>
            <a:fld id="{9F5F1343-940A-A24D-8D2E-86EFECA47A50}" type="datetimeFigureOut">
              <a:rPr lang="en-US" smtClean="0"/>
              <a:pPr/>
              <a:t>11/11/21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ED1058-FF0F-3447-A4CF-DAFD2A81F67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60321" y="1513817"/>
            <a:ext cx="46085760" cy="6300258"/>
          </a:xfrm>
          <a:prstGeom prst="rect">
            <a:avLst/>
          </a:prstGeom>
        </p:spPr>
        <p:txBody>
          <a:bodyPr vert="horz" lIns="510087" tIns="255043" rIns="510087" bIns="255043" rtlCol="0" anchor="ctr">
            <a:normAutofit/>
          </a:bodyPr>
          <a:lstStyle/>
          <a:p>
            <a:r>
              <a:rPr lang="en-US"/>
              <a:t>Click to edit Master title style</a:t>
            </a:r>
          </a:p>
        </p:txBody>
      </p:sp>
      <p:sp>
        <p:nvSpPr>
          <p:cNvPr id="3" name="Text Placeholder 2"/>
          <p:cNvSpPr>
            <a:spLocks noGrp="1"/>
          </p:cNvSpPr>
          <p:nvPr>
            <p:ph type="body" idx="1"/>
          </p:nvPr>
        </p:nvSpPr>
        <p:spPr>
          <a:xfrm>
            <a:off x="2560321" y="8820366"/>
            <a:ext cx="46085760" cy="24947275"/>
          </a:xfrm>
          <a:prstGeom prst="rect">
            <a:avLst/>
          </a:prstGeom>
        </p:spPr>
        <p:txBody>
          <a:bodyPr vert="horz" lIns="510087" tIns="255043" rIns="510087" bIns="25504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560320" y="35036441"/>
            <a:ext cx="11948160" cy="2012583"/>
          </a:xfrm>
          <a:prstGeom prst="rect">
            <a:avLst/>
          </a:prstGeom>
        </p:spPr>
        <p:txBody>
          <a:bodyPr vert="horz" lIns="510087" tIns="255043" rIns="510087" bIns="255043" rtlCol="0" anchor="ctr"/>
          <a:lstStyle>
            <a:lvl1pPr algn="l">
              <a:defRPr sz="6700">
                <a:solidFill>
                  <a:schemeClr val="tx1">
                    <a:tint val="75000"/>
                  </a:schemeClr>
                </a:solidFill>
              </a:defRPr>
            </a:lvl1pPr>
          </a:lstStyle>
          <a:p>
            <a:fld id="{9F5F1343-940A-A24D-8D2E-86EFECA47A50}" type="datetimeFigureOut">
              <a:rPr lang="en-US" smtClean="0"/>
              <a:pPr/>
              <a:t>11/11/21</a:t>
            </a:fld>
            <a:endParaRPr lang="en-US"/>
          </a:p>
        </p:txBody>
      </p:sp>
      <p:sp>
        <p:nvSpPr>
          <p:cNvPr id="5" name="Footer Placeholder 4"/>
          <p:cNvSpPr>
            <a:spLocks noGrp="1"/>
          </p:cNvSpPr>
          <p:nvPr>
            <p:ph type="ftr" sz="quarter" idx="3"/>
          </p:nvPr>
        </p:nvSpPr>
        <p:spPr>
          <a:xfrm>
            <a:off x="17495521" y="35036441"/>
            <a:ext cx="16215360" cy="2012583"/>
          </a:xfrm>
          <a:prstGeom prst="rect">
            <a:avLst/>
          </a:prstGeom>
        </p:spPr>
        <p:txBody>
          <a:bodyPr vert="horz" lIns="510087" tIns="255043" rIns="510087" bIns="255043" rtlCol="0" anchor="ctr"/>
          <a:lstStyle>
            <a:lvl1pPr algn="ctr">
              <a:defRPr sz="67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6697920" y="35036441"/>
            <a:ext cx="11948160" cy="2012583"/>
          </a:xfrm>
          <a:prstGeom prst="rect">
            <a:avLst/>
          </a:prstGeom>
        </p:spPr>
        <p:txBody>
          <a:bodyPr vert="horz" lIns="510087" tIns="255043" rIns="510087" bIns="255043" rtlCol="0" anchor="ctr"/>
          <a:lstStyle>
            <a:lvl1pPr algn="r">
              <a:defRPr sz="6700">
                <a:solidFill>
                  <a:schemeClr val="tx1">
                    <a:tint val="75000"/>
                  </a:schemeClr>
                </a:solidFill>
              </a:defRPr>
            </a:lvl1pPr>
          </a:lstStyle>
          <a:p>
            <a:fld id="{EDED1058-FF0F-3447-A4CF-DAFD2A81F67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550433" rtl="0" eaLnBrk="1" latinLnBrk="0" hangingPunct="1">
        <a:spcBef>
          <a:spcPct val="0"/>
        </a:spcBef>
        <a:buNone/>
        <a:defRPr sz="24500" kern="1200">
          <a:solidFill>
            <a:schemeClr val="tx1"/>
          </a:solidFill>
          <a:latin typeface="+mj-lt"/>
          <a:ea typeface="+mj-ea"/>
          <a:cs typeface="+mj-cs"/>
        </a:defRPr>
      </a:lvl1pPr>
    </p:titleStyle>
    <p:bodyStyle>
      <a:lvl1pPr marL="1912825" indent="-1912825" algn="l" defTabSz="2550433" rtl="0" eaLnBrk="1" latinLnBrk="0" hangingPunct="1">
        <a:spcBef>
          <a:spcPct val="20000"/>
        </a:spcBef>
        <a:buFont typeface="Arial"/>
        <a:buChar char="•"/>
        <a:defRPr sz="17900" kern="1200">
          <a:solidFill>
            <a:schemeClr val="tx1"/>
          </a:solidFill>
          <a:latin typeface="+mn-lt"/>
          <a:ea typeface="+mn-ea"/>
          <a:cs typeface="+mn-cs"/>
        </a:defRPr>
      </a:lvl1pPr>
      <a:lvl2pPr marL="4144453" indent="-1594021" algn="l" defTabSz="2550433" rtl="0" eaLnBrk="1" latinLnBrk="0" hangingPunct="1">
        <a:spcBef>
          <a:spcPct val="20000"/>
        </a:spcBef>
        <a:buFont typeface="Arial"/>
        <a:buChar char="–"/>
        <a:defRPr sz="15600" kern="1200">
          <a:solidFill>
            <a:schemeClr val="tx1"/>
          </a:solidFill>
          <a:latin typeface="+mn-lt"/>
          <a:ea typeface="+mn-ea"/>
          <a:cs typeface="+mn-cs"/>
        </a:defRPr>
      </a:lvl2pPr>
      <a:lvl3pPr marL="6376082" indent="-1275217" algn="l" defTabSz="2550433" rtl="0" eaLnBrk="1" latinLnBrk="0" hangingPunct="1">
        <a:spcBef>
          <a:spcPct val="20000"/>
        </a:spcBef>
        <a:buFont typeface="Arial"/>
        <a:buChar char="•"/>
        <a:defRPr sz="13400" kern="1200">
          <a:solidFill>
            <a:schemeClr val="tx1"/>
          </a:solidFill>
          <a:latin typeface="+mn-lt"/>
          <a:ea typeface="+mn-ea"/>
          <a:cs typeface="+mn-cs"/>
        </a:defRPr>
      </a:lvl3pPr>
      <a:lvl4pPr marL="8926516" indent="-1275217" algn="l" defTabSz="2550433" rtl="0" eaLnBrk="1" latinLnBrk="0" hangingPunct="1">
        <a:spcBef>
          <a:spcPct val="20000"/>
        </a:spcBef>
        <a:buFont typeface="Arial"/>
        <a:buChar char="–"/>
        <a:defRPr sz="11200" kern="1200">
          <a:solidFill>
            <a:schemeClr val="tx1"/>
          </a:solidFill>
          <a:latin typeface="+mn-lt"/>
          <a:ea typeface="+mn-ea"/>
          <a:cs typeface="+mn-cs"/>
        </a:defRPr>
      </a:lvl4pPr>
      <a:lvl5pPr marL="11476949" indent="-1275217" algn="l" defTabSz="2550433" rtl="0" eaLnBrk="1" latinLnBrk="0" hangingPunct="1">
        <a:spcBef>
          <a:spcPct val="20000"/>
        </a:spcBef>
        <a:buFont typeface="Arial"/>
        <a:buChar char="»"/>
        <a:defRPr sz="11200" kern="1200">
          <a:solidFill>
            <a:schemeClr val="tx1"/>
          </a:solidFill>
          <a:latin typeface="+mn-lt"/>
          <a:ea typeface="+mn-ea"/>
          <a:cs typeface="+mn-cs"/>
        </a:defRPr>
      </a:lvl5pPr>
      <a:lvl6pPr marL="14027381" indent="-1275217" algn="l" defTabSz="2550433" rtl="0" eaLnBrk="1" latinLnBrk="0" hangingPunct="1">
        <a:spcBef>
          <a:spcPct val="20000"/>
        </a:spcBef>
        <a:buFont typeface="Arial"/>
        <a:buChar char="•"/>
        <a:defRPr sz="11200" kern="1200">
          <a:solidFill>
            <a:schemeClr val="tx1"/>
          </a:solidFill>
          <a:latin typeface="+mn-lt"/>
          <a:ea typeface="+mn-ea"/>
          <a:cs typeface="+mn-cs"/>
        </a:defRPr>
      </a:lvl6pPr>
      <a:lvl7pPr marL="16577815" indent="-1275217" algn="l" defTabSz="2550433" rtl="0" eaLnBrk="1" latinLnBrk="0" hangingPunct="1">
        <a:spcBef>
          <a:spcPct val="20000"/>
        </a:spcBef>
        <a:buFont typeface="Arial"/>
        <a:buChar char="•"/>
        <a:defRPr sz="11200" kern="1200">
          <a:solidFill>
            <a:schemeClr val="tx1"/>
          </a:solidFill>
          <a:latin typeface="+mn-lt"/>
          <a:ea typeface="+mn-ea"/>
          <a:cs typeface="+mn-cs"/>
        </a:defRPr>
      </a:lvl7pPr>
      <a:lvl8pPr marL="19128248" indent="-1275217" algn="l" defTabSz="2550433" rtl="0" eaLnBrk="1" latinLnBrk="0" hangingPunct="1">
        <a:spcBef>
          <a:spcPct val="20000"/>
        </a:spcBef>
        <a:buFont typeface="Arial"/>
        <a:buChar char="•"/>
        <a:defRPr sz="11200" kern="1200">
          <a:solidFill>
            <a:schemeClr val="tx1"/>
          </a:solidFill>
          <a:latin typeface="+mn-lt"/>
          <a:ea typeface="+mn-ea"/>
          <a:cs typeface="+mn-cs"/>
        </a:defRPr>
      </a:lvl8pPr>
      <a:lvl9pPr marL="21678680" indent="-1275217" algn="l" defTabSz="2550433" rtl="0" eaLnBrk="1" latinLnBrk="0" hangingPunct="1">
        <a:spcBef>
          <a:spcPct val="20000"/>
        </a:spcBef>
        <a:buFont typeface="Arial"/>
        <a:buChar char="•"/>
        <a:defRPr sz="11200" kern="1200">
          <a:solidFill>
            <a:schemeClr val="tx1"/>
          </a:solidFill>
          <a:latin typeface="+mn-lt"/>
          <a:ea typeface="+mn-ea"/>
          <a:cs typeface="+mn-cs"/>
        </a:defRPr>
      </a:lvl9pPr>
    </p:bodyStyle>
    <p:otherStyle>
      <a:defPPr>
        <a:defRPr lang="en-US"/>
      </a:defPPr>
      <a:lvl1pPr marL="0" algn="l" defTabSz="2550433" rtl="0" eaLnBrk="1" latinLnBrk="0" hangingPunct="1">
        <a:defRPr sz="10000" kern="1200">
          <a:solidFill>
            <a:schemeClr val="tx1"/>
          </a:solidFill>
          <a:latin typeface="+mn-lt"/>
          <a:ea typeface="+mn-ea"/>
          <a:cs typeface="+mn-cs"/>
        </a:defRPr>
      </a:lvl1pPr>
      <a:lvl2pPr marL="2550433" algn="l" defTabSz="2550433" rtl="0" eaLnBrk="1" latinLnBrk="0" hangingPunct="1">
        <a:defRPr sz="10000" kern="1200">
          <a:solidFill>
            <a:schemeClr val="tx1"/>
          </a:solidFill>
          <a:latin typeface="+mn-lt"/>
          <a:ea typeface="+mn-ea"/>
          <a:cs typeface="+mn-cs"/>
        </a:defRPr>
      </a:lvl2pPr>
      <a:lvl3pPr marL="5100866" algn="l" defTabSz="2550433" rtl="0" eaLnBrk="1" latinLnBrk="0" hangingPunct="1">
        <a:defRPr sz="10000" kern="1200">
          <a:solidFill>
            <a:schemeClr val="tx1"/>
          </a:solidFill>
          <a:latin typeface="+mn-lt"/>
          <a:ea typeface="+mn-ea"/>
          <a:cs typeface="+mn-cs"/>
        </a:defRPr>
      </a:lvl3pPr>
      <a:lvl4pPr marL="7651299" algn="l" defTabSz="2550433" rtl="0" eaLnBrk="1" latinLnBrk="0" hangingPunct="1">
        <a:defRPr sz="10000" kern="1200">
          <a:solidFill>
            <a:schemeClr val="tx1"/>
          </a:solidFill>
          <a:latin typeface="+mn-lt"/>
          <a:ea typeface="+mn-ea"/>
          <a:cs typeface="+mn-cs"/>
        </a:defRPr>
      </a:lvl4pPr>
      <a:lvl5pPr marL="10201732" algn="l" defTabSz="2550433" rtl="0" eaLnBrk="1" latinLnBrk="0" hangingPunct="1">
        <a:defRPr sz="10000" kern="1200">
          <a:solidFill>
            <a:schemeClr val="tx1"/>
          </a:solidFill>
          <a:latin typeface="+mn-lt"/>
          <a:ea typeface="+mn-ea"/>
          <a:cs typeface="+mn-cs"/>
        </a:defRPr>
      </a:lvl5pPr>
      <a:lvl6pPr marL="12752165" algn="l" defTabSz="2550433" rtl="0" eaLnBrk="1" latinLnBrk="0" hangingPunct="1">
        <a:defRPr sz="10000" kern="1200">
          <a:solidFill>
            <a:schemeClr val="tx1"/>
          </a:solidFill>
          <a:latin typeface="+mn-lt"/>
          <a:ea typeface="+mn-ea"/>
          <a:cs typeface="+mn-cs"/>
        </a:defRPr>
      </a:lvl6pPr>
      <a:lvl7pPr marL="15302598" algn="l" defTabSz="2550433" rtl="0" eaLnBrk="1" latinLnBrk="0" hangingPunct="1">
        <a:defRPr sz="10000" kern="1200">
          <a:solidFill>
            <a:schemeClr val="tx1"/>
          </a:solidFill>
          <a:latin typeface="+mn-lt"/>
          <a:ea typeface="+mn-ea"/>
          <a:cs typeface="+mn-cs"/>
        </a:defRPr>
      </a:lvl7pPr>
      <a:lvl8pPr marL="17853031" algn="l" defTabSz="2550433" rtl="0" eaLnBrk="1" latinLnBrk="0" hangingPunct="1">
        <a:defRPr sz="10000" kern="1200">
          <a:solidFill>
            <a:schemeClr val="tx1"/>
          </a:solidFill>
          <a:latin typeface="+mn-lt"/>
          <a:ea typeface="+mn-ea"/>
          <a:cs typeface="+mn-cs"/>
        </a:defRPr>
      </a:lvl8pPr>
      <a:lvl9pPr marL="20403464" algn="l" defTabSz="2550433" rtl="0" eaLnBrk="1" latinLnBrk="0" hangingPunct="1">
        <a:defRPr sz="10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7.jpeg"/><Relationship Id="rId26" Type="http://schemas.openxmlformats.org/officeDocument/2006/relationships/image" Target="../media/image22.png"/><Relationship Id="rId39" Type="http://schemas.microsoft.com/office/2007/relationships/hdphoto" Target="../media/hdphoto10.wdp"/><Relationship Id="rId21" Type="http://schemas.microsoft.com/office/2007/relationships/hdphoto" Target="../media/hdphoto1.wdp"/><Relationship Id="rId34" Type="http://schemas.openxmlformats.org/officeDocument/2006/relationships/image" Target="../media/image26.png"/><Relationship Id="rId42" Type="http://schemas.openxmlformats.org/officeDocument/2006/relationships/image" Target="../media/image30.png"/><Relationship Id="rId47" Type="http://schemas.openxmlformats.org/officeDocument/2006/relationships/image" Target="../media/image34.png"/><Relationship Id="rId50" Type="http://schemas.openxmlformats.org/officeDocument/2006/relationships/image" Target="../media/image37.png"/><Relationship Id="rId55" Type="http://schemas.openxmlformats.org/officeDocument/2006/relationships/image" Target="../media/image42.png"/><Relationship Id="rId7" Type="http://schemas.openxmlformats.org/officeDocument/2006/relationships/image" Target="../media/image6.png"/><Relationship Id="rId2" Type="http://schemas.openxmlformats.org/officeDocument/2006/relationships/image" Target="../media/image1.jpeg"/><Relationship Id="rId16" Type="http://schemas.openxmlformats.org/officeDocument/2006/relationships/image" Target="../media/image15.emf"/><Relationship Id="rId29" Type="http://schemas.microsoft.com/office/2007/relationships/hdphoto" Target="../media/hdphoto5.wdp"/><Relationship Id="rId11" Type="http://schemas.openxmlformats.org/officeDocument/2006/relationships/image" Target="../media/image10.png"/><Relationship Id="rId24" Type="http://schemas.openxmlformats.org/officeDocument/2006/relationships/image" Target="../media/image21.png"/><Relationship Id="rId32" Type="http://schemas.openxmlformats.org/officeDocument/2006/relationships/image" Target="../media/image25.png"/><Relationship Id="rId37" Type="http://schemas.microsoft.com/office/2007/relationships/hdphoto" Target="../media/hdphoto9.wdp"/><Relationship Id="rId40" Type="http://schemas.openxmlformats.org/officeDocument/2006/relationships/image" Target="../media/image29.png"/><Relationship Id="rId45" Type="http://schemas.openxmlformats.org/officeDocument/2006/relationships/image" Target="../media/image32.emf"/><Relationship Id="rId53" Type="http://schemas.openxmlformats.org/officeDocument/2006/relationships/image" Target="../media/image40.png"/><Relationship Id="rId58" Type="http://schemas.openxmlformats.org/officeDocument/2006/relationships/image" Target="../media/image45.emf"/><Relationship Id="rId5" Type="http://schemas.openxmlformats.org/officeDocument/2006/relationships/image" Target="../media/image4.png"/><Relationship Id="rId61" Type="http://schemas.openxmlformats.org/officeDocument/2006/relationships/image" Target="../media/image48.emf"/><Relationship Id="rId19" Type="http://schemas.openxmlformats.org/officeDocument/2006/relationships/image" Target="../media/image18.emf"/><Relationship Id="rId14" Type="http://schemas.openxmlformats.org/officeDocument/2006/relationships/image" Target="../media/image13.png"/><Relationship Id="rId22" Type="http://schemas.openxmlformats.org/officeDocument/2006/relationships/image" Target="../media/image20.png"/><Relationship Id="rId27" Type="http://schemas.microsoft.com/office/2007/relationships/hdphoto" Target="../media/hdphoto4.wdp"/><Relationship Id="rId30" Type="http://schemas.openxmlformats.org/officeDocument/2006/relationships/image" Target="../media/image24.png"/><Relationship Id="rId35" Type="http://schemas.microsoft.com/office/2007/relationships/hdphoto" Target="../media/hdphoto8.wdp"/><Relationship Id="rId43" Type="http://schemas.microsoft.com/office/2007/relationships/hdphoto" Target="../media/hdphoto12.wdp"/><Relationship Id="rId48" Type="http://schemas.openxmlformats.org/officeDocument/2006/relationships/image" Target="../media/image35.png"/><Relationship Id="rId56" Type="http://schemas.openxmlformats.org/officeDocument/2006/relationships/image" Target="../media/image43.png"/><Relationship Id="rId8" Type="http://schemas.openxmlformats.org/officeDocument/2006/relationships/image" Target="../media/image7.png"/><Relationship Id="rId51" Type="http://schemas.openxmlformats.org/officeDocument/2006/relationships/image" Target="../media/image38.png"/><Relationship Id="rId3" Type="http://schemas.openxmlformats.org/officeDocument/2006/relationships/image" Target="../media/image2.png"/><Relationship Id="rId12" Type="http://schemas.openxmlformats.org/officeDocument/2006/relationships/image" Target="../media/image11.png"/><Relationship Id="rId17" Type="http://schemas.openxmlformats.org/officeDocument/2006/relationships/image" Target="../media/image16.emf"/><Relationship Id="rId25" Type="http://schemas.microsoft.com/office/2007/relationships/hdphoto" Target="../media/hdphoto3.wdp"/><Relationship Id="rId33" Type="http://schemas.microsoft.com/office/2007/relationships/hdphoto" Target="../media/hdphoto7.wdp"/><Relationship Id="rId38" Type="http://schemas.openxmlformats.org/officeDocument/2006/relationships/image" Target="../media/image28.png"/><Relationship Id="rId46" Type="http://schemas.openxmlformats.org/officeDocument/2006/relationships/image" Target="../media/image33.png"/><Relationship Id="rId59" Type="http://schemas.openxmlformats.org/officeDocument/2006/relationships/image" Target="../media/image46.emf"/><Relationship Id="rId20" Type="http://schemas.openxmlformats.org/officeDocument/2006/relationships/image" Target="../media/image19.png"/><Relationship Id="rId41" Type="http://schemas.microsoft.com/office/2007/relationships/hdphoto" Target="../media/hdphoto11.wdp"/><Relationship Id="rId54" Type="http://schemas.openxmlformats.org/officeDocument/2006/relationships/image" Target="../media/image41.png"/><Relationship Id="rId62" Type="http://schemas.openxmlformats.org/officeDocument/2006/relationships/image" Target="../media/image49.emf"/><Relationship Id="rId1" Type="http://schemas.openxmlformats.org/officeDocument/2006/relationships/slideLayout" Target="../slideLayouts/slideLayout1.xml"/><Relationship Id="rId6" Type="http://schemas.openxmlformats.org/officeDocument/2006/relationships/image" Target="../media/image5.png"/><Relationship Id="rId15" Type="http://schemas.openxmlformats.org/officeDocument/2006/relationships/image" Target="../media/image14.emf"/><Relationship Id="rId23" Type="http://schemas.microsoft.com/office/2007/relationships/hdphoto" Target="../media/hdphoto2.wdp"/><Relationship Id="rId28" Type="http://schemas.openxmlformats.org/officeDocument/2006/relationships/image" Target="../media/image23.png"/><Relationship Id="rId36" Type="http://schemas.openxmlformats.org/officeDocument/2006/relationships/image" Target="../media/image27.png"/><Relationship Id="rId49" Type="http://schemas.openxmlformats.org/officeDocument/2006/relationships/image" Target="../media/image36.png"/><Relationship Id="rId57" Type="http://schemas.openxmlformats.org/officeDocument/2006/relationships/image" Target="../media/image44.png"/><Relationship Id="rId10" Type="http://schemas.openxmlformats.org/officeDocument/2006/relationships/image" Target="../media/image9.png"/><Relationship Id="rId31" Type="http://schemas.microsoft.com/office/2007/relationships/hdphoto" Target="../media/hdphoto6.wdp"/><Relationship Id="rId44" Type="http://schemas.openxmlformats.org/officeDocument/2006/relationships/image" Target="../media/image31.emf"/><Relationship Id="rId52" Type="http://schemas.openxmlformats.org/officeDocument/2006/relationships/image" Target="../media/image39.png"/><Relationship Id="rId60" Type="http://schemas.openxmlformats.org/officeDocument/2006/relationships/image" Target="../media/image47.emf"/><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24470" y="342258"/>
            <a:ext cx="43686330" cy="3631747"/>
          </a:xfrm>
          <a:prstGeom prst="rect">
            <a:avLst/>
          </a:prstGeom>
          <a:noFill/>
        </p:spPr>
        <p:txBody>
          <a:bodyPr wrap="square" lIns="91425" tIns="45712" rIns="91425" bIns="45712" rtlCol="0" anchor="t">
            <a:spAutoFit/>
          </a:bodyPr>
          <a:lstStyle/>
          <a:p>
            <a:r>
              <a:rPr lang="en-US" sz="8000" b="1" dirty="0" err="1">
                <a:latin typeface="Cambria" panose="02040503050406030204" pitchFamily="18" charset="0"/>
              </a:rPr>
              <a:t>Lasofoxifene</a:t>
            </a:r>
            <a:r>
              <a:rPr lang="en-US" sz="8000" b="1" dirty="0">
                <a:latin typeface="Cambria" panose="02040503050406030204" pitchFamily="18" charset="0"/>
              </a:rPr>
              <a:t> as a Potential Treatment for Aromatase Inhibitor Resistant ER+ Breast Cancer</a:t>
            </a:r>
            <a:endParaRPr lang="en-US" sz="8000" dirty="0">
              <a:latin typeface="Cambria" panose="02040503050406030204" pitchFamily="18" charset="0"/>
            </a:endParaRPr>
          </a:p>
          <a:p>
            <a:r>
              <a:rPr lang="en-US" sz="5400" dirty="0">
                <a:latin typeface="Cambria" panose="02040503050406030204" pitchFamily="18" charset="0"/>
              </a:rPr>
              <a:t>Muriel </a:t>
            </a:r>
            <a:r>
              <a:rPr lang="en-US" sz="5400" dirty="0" err="1">
                <a:latin typeface="Cambria" panose="02040503050406030204" pitchFamily="18" charset="0"/>
              </a:rPr>
              <a:t>Lainé</a:t>
            </a:r>
            <a:r>
              <a:rPr lang="en-US" sz="5400" dirty="0">
                <a:latin typeface="Cambria" panose="02040503050406030204" pitchFamily="18" charset="0"/>
              </a:rPr>
              <a:t> </a:t>
            </a:r>
            <a:r>
              <a:rPr lang="en-US" sz="5400" baseline="30000" dirty="0">
                <a:latin typeface="Cambria" panose="02040503050406030204" pitchFamily="18" charset="0"/>
              </a:rPr>
              <a:t>1</a:t>
            </a:r>
            <a:r>
              <a:rPr lang="en-US" sz="5400" dirty="0">
                <a:latin typeface="Cambria" panose="02040503050406030204" pitchFamily="18" charset="0"/>
              </a:rPr>
              <a:t>, Marianne Greene</a:t>
            </a:r>
            <a:r>
              <a:rPr lang="en-US" sz="5400" baseline="30000" dirty="0">
                <a:latin typeface="Cambria" panose="02040503050406030204" pitchFamily="18" charset="0"/>
              </a:rPr>
              <a:t> 1</a:t>
            </a:r>
            <a:r>
              <a:rPr lang="en-US" sz="5400" dirty="0">
                <a:latin typeface="Cambria" panose="02040503050406030204" pitchFamily="18" charset="0"/>
              </a:rPr>
              <a:t>, Tiffany </a:t>
            </a:r>
            <a:r>
              <a:rPr lang="en-US" sz="5400" dirty="0" err="1">
                <a:latin typeface="Cambria" panose="02040503050406030204" pitchFamily="18" charset="0"/>
              </a:rPr>
              <a:t>Leng</a:t>
            </a:r>
            <a:r>
              <a:rPr lang="en-US" sz="5400" baseline="30000" dirty="0">
                <a:latin typeface="Cambria" panose="02040503050406030204" pitchFamily="18" charset="0"/>
              </a:rPr>
              <a:t> 1</a:t>
            </a:r>
            <a:r>
              <a:rPr lang="en-US" sz="5400" dirty="0">
                <a:latin typeface="Cambria" panose="02040503050406030204" pitchFamily="18" charset="0"/>
              </a:rPr>
              <a:t>, Justyna </a:t>
            </a:r>
            <a:r>
              <a:rPr lang="en-US" sz="5400" dirty="0" err="1">
                <a:latin typeface="Cambria" panose="02040503050406030204" pitchFamily="18" charset="0"/>
              </a:rPr>
              <a:t>Kurleto</a:t>
            </a:r>
            <a:r>
              <a:rPr lang="en-US" sz="5400" baseline="30000" dirty="0">
                <a:latin typeface="Cambria" panose="02040503050406030204" pitchFamily="18" charset="0"/>
              </a:rPr>
              <a:t> 1</a:t>
            </a:r>
            <a:r>
              <a:rPr lang="en-US" sz="5400" dirty="0">
                <a:latin typeface="Cambria" panose="02040503050406030204" pitchFamily="18" charset="0"/>
              </a:rPr>
              <a:t>, Sophia Li</a:t>
            </a:r>
            <a:r>
              <a:rPr lang="en-US" sz="5400" baseline="30000" dirty="0">
                <a:latin typeface="Cambria" panose="02040503050406030204" pitchFamily="18" charset="0"/>
              </a:rPr>
              <a:t> 1</a:t>
            </a:r>
            <a:r>
              <a:rPr lang="en-US" sz="5400" dirty="0">
                <a:latin typeface="Cambria" panose="02040503050406030204" pitchFamily="18" charset="0"/>
              </a:rPr>
              <a:t>, Barry </a:t>
            </a:r>
            <a:r>
              <a:rPr lang="en-US" sz="5400" dirty="0" err="1">
                <a:latin typeface="Cambria" panose="02040503050406030204" pitchFamily="18" charset="0"/>
              </a:rPr>
              <a:t>Komm</a:t>
            </a:r>
            <a:r>
              <a:rPr lang="en-US" sz="5400" baseline="30000" dirty="0">
                <a:latin typeface="Cambria" panose="02040503050406030204" pitchFamily="18" charset="0"/>
              </a:rPr>
              <a:t> 2</a:t>
            </a:r>
            <a:r>
              <a:rPr lang="en-US" sz="5400" dirty="0">
                <a:latin typeface="Cambria" panose="02040503050406030204" pitchFamily="18" charset="0"/>
              </a:rPr>
              <a:t> and Geoffrey L. Greene</a:t>
            </a:r>
            <a:r>
              <a:rPr lang="en-US" sz="5400" baseline="30000" dirty="0">
                <a:latin typeface="Cambria" panose="02040503050406030204" pitchFamily="18" charset="0"/>
              </a:rPr>
              <a:t> 1</a:t>
            </a:r>
            <a:endParaRPr lang="en-US" sz="5400" dirty="0">
              <a:latin typeface="Cambria" panose="02040503050406030204" pitchFamily="18" charset="0"/>
            </a:endParaRPr>
          </a:p>
          <a:p>
            <a:r>
              <a:rPr lang="en-US" sz="4800" baseline="30000" dirty="0">
                <a:latin typeface="Cambria" panose="02040503050406030204" pitchFamily="18" charset="0"/>
              </a:rPr>
              <a:t>1 </a:t>
            </a:r>
            <a:r>
              <a:rPr lang="en-US" sz="4800" dirty="0">
                <a:latin typeface="Cambria" panose="02040503050406030204" pitchFamily="18" charset="0"/>
              </a:rPr>
              <a:t>Ben May department, University of Chicago, Chicago Il </a:t>
            </a:r>
          </a:p>
          <a:p>
            <a:r>
              <a:rPr lang="en-US" sz="4800" baseline="30000" dirty="0">
                <a:latin typeface="Cambria" panose="02040503050406030204" pitchFamily="18" charset="0"/>
              </a:rPr>
              <a:t>2</a:t>
            </a:r>
            <a:r>
              <a:rPr lang="en-US" sz="4800" dirty="0">
                <a:latin typeface="Cambria" panose="02040503050406030204" pitchFamily="18" charset="0"/>
              </a:rPr>
              <a:t> </a:t>
            </a:r>
            <a:r>
              <a:rPr lang="en-US" sz="4800" dirty="0" err="1">
                <a:latin typeface="Cambria" panose="02040503050406030204" pitchFamily="18" charset="0"/>
              </a:rPr>
              <a:t>Sermonix</a:t>
            </a:r>
            <a:r>
              <a:rPr lang="en-US" sz="4800" dirty="0">
                <a:latin typeface="Cambria" panose="02040503050406030204" pitchFamily="18" charset="0"/>
              </a:rPr>
              <a:t> Pharmaceuticals</a:t>
            </a:r>
          </a:p>
        </p:txBody>
      </p:sp>
      <p:pic>
        <p:nvPicPr>
          <p:cNvPr id="15" name="Picture 14" descr="University Wordmark 202 spot.jpg"/>
          <p:cNvPicPr>
            <a:picLocks noChangeAspect="1"/>
          </p:cNvPicPr>
          <p:nvPr/>
        </p:nvPicPr>
        <p:blipFill rotWithShape="1">
          <a:blip r:embed="rId2"/>
          <a:srcRect r="80429"/>
          <a:stretch/>
        </p:blipFill>
        <p:spPr>
          <a:xfrm>
            <a:off x="473817" y="408094"/>
            <a:ext cx="3366698" cy="3556257"/>
          </a:xfrm>
          <a:prstGeom prst="rect">
            <a:avLst/>
          </a:prstGeom>
        </p:spPr>
      </p:pic>
      <p:cxnSp>
        <p:nvCxnSpPr>
          <p:cNvPr id="42" name="Straight Connector 41"/>
          <p:cNvCxnSpPr/>
          <p:nvPr/>
        </p:nvCxnSpPr>
        <p:spPr>
          <a:xfrm flipV="1">
            <a:off x="228600" y="3813175"/>
            <a:ext cx="50713480" cy="182246"/>
          </a:xfrm>
          <a:prstGeom prst="line">
            <a:avLst/>
          </a:prstGeom>
          <a:ln w="381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584B9B3D-DFE9-CA4D-A211-533E52A876A0}"/>
              </a:ext>
            </a:extLst>
          </p:cNvPr>
          <p:cNvSpPr txBox="1"/>
          <p:nvPr/>
        </p:nvSpPr>
        <p:spPr>
          <a:xfrm>
            <a:off x="392691" y="4595554"/>
            <a:ext cx="16980909" cy="8094524"/>
          </a:xfrm>
          <a:prstGeom prst="rect">
            <a:avLst/>
          </a:prstGeom>
          <a:noFill/>
        </p:spPr>
        <p:txBody>
          <a:bodyPr wrap="square" rtlCol="0" anchor="t">
            <a:spAutoFit/>
          </a:bodyPr>
          <a:lstStyle/>
          <a:p>
            <a:r>
              <a:rPr lang="en-US" sz="4400" b="1" dirty="0">
                <a:latin typeface="Cambria" panose="02040503050406030204" pitchFamily="18" charset="0"/>
              </a:rPr>
              <a:t>Introduction</a:t>
            </a:r>
          </a:p>
          <a:p>
            <a:endParaRPr lang="en-US" sz="4400" b="1" dirty="0">
              <a:latin typeface="Cambria" panose="02040503050406030204" pitchFamily="18" charset="0"/>
            </a:endParaRPr>
          </a:p>
          <a:p>
            <a:r>
              <a:rPr lang="en-US" sz="3600" dirty="0">
                <a:latin typeface="Cambria" panose="02040503050406030204" pitchFamily="18" charset="0"/>
              </a:rPr>
              <a:t>In postmenopausal women breast cancer is typically treated with endocrine therapy or estrogen depravation, which is achieved with aromatase inhibitors (AI) such as letrozole. The AI approach have been shown to be superior to tamoxifen treatment but in 20% of cases, patients are resistant to AI treatment or undergo relapse.  Women that are resistant to AI therapy are treated with </a:t>
            </a:r>
            <a:r>
              <a:rPr lang="en-US" sz="3600" dirty="0" err="1">
                <a:latin typeface="Cambria" panose="02040503050406030204" pitchFamily="18" charset="0"/>
              </a:rPr>
              <a:t>fulvestrant</a:t>
            </a:r>
            <a:r>
              <a:rPr lang="en-US" sz="3600" dirty="0">
                <a:latin typeface="Cambria" panose="02040503050406030204" pitchFamily="18" charset="0"/>
              </a:rPr>
              <a:t> or a combination of </a:t>
            </a:r>
            <a:r>
              <a:rPr lang="en-US" sz="3600" dirty="0" err="1">
                <a:latin typeface="Cambria" panose="02040503050406030204" pitchFamily="18" charset="0"/>
              </a:rPr>
              <a:t>fulvestrant</a:t>
            </a:r>
            <a:r>
              <a:rPr lang="en-US" sz="3600" dirty="0">
                <a:latin typeface="Cambria" panose="02040503050406030204" pitchFamily="18" charset="0"/>
              </a:rPr>
              <a:t> and a CDK4/6 inhibitor as a second line of therapy. We have previously demonstrated in a </a:t>
            </a:r>
            <a:r>
              <a:rPr lang="en-US" sz="3600" dirty="0" err="1">
                <a:latin typeface="Cambria" panose="02040503050406030204" pitchFamily="18" charset="0"/>
              </a:rPr>
              <a:t>xenograph</a:t>
            </a:r>
            <a:r>
              <a:rPr lang="en-US" sz="3600" dirty="0">
                <a:latin typeface="Cambria" panose="02040503050406030204" pitchFamily="18" charset="0"/>
              </a:rPr>
              <a:t> model of ET resistant mutant ER+ metastatic breast cancer (MBC) that </a:t>
            </a:r>
            <a:r>
              <a:rPr lang="en-US" sz="3600" dirty="0" err="1">
                <a:latin typeface="Cambria" panose="02040503050406030204" pitchFamily="18" charset="0"/>
              </a:rPr>
              <a:t>lasofoxifene</a:t>
            </a:r>
            <a:r>
              <a:rPr lang="en-US" sz="3600" dirty="0">
                <a:latin typeface="Cambria" panose="02040503050406030204" pitchFamily="18" charset="0"/>
              </a:rPr>
              <a:t> alone and in combination with </a:t>
            </a:r>
            <a:r>
              <a:rPr lang="en-US" sz="3600" dirty="0" err="1">
                <a:latin typeface="Cambria" panose="02040503050406030204" pitchFamily="18" charset="0"/>
              </a:rPr>
              <a:t>palbociclib</a:t>
            </a:r>
            <a:r>
              <a:rPr lang="en-US" sz="3600" dirty="0">
                <a:latin typeface="Cambria" panose="02040503050406030204" pitchFamily="18" charset="0"/>
              </a:rPr>
              <a:t>  was superior to </a:t>
            </a:r>
            <a:r>
              <a:rPr lang="en-US" sz="3600" dirty="0" err="1">
                <a:latin typeface="Cambria" panose="02040503050406030204" pitchFamily="18" charset="0"/>
              </a:rPr>
              <a:t>fulvestrant</a:t>
            </a:r>
            <a:r>
              <a:rPr lang="en-US" sz="3600" dirty="0">
                <a:latin typeface="Cambria" panose="02040503050406030204" pitchFamily="18" charset="0"/>
              </a:rPr>
              <a:t> or a combination of </a:t>
            </a:r>
            <a:r>
              <a:rPr lang="en-US" sz="3600" dirty="0" err="1">
                <a:latin typeface="Cambria" panose="02040503050406030204" pitchFamily="18" charset="0"/>
              </a:rPr>
              <a:t>fulvestrant+palbociclib</a:t>
            </a:r>
            <a:r>
              <a:rPr lang="en-US" sz="3600" dirty="0">
                <a:latin typeface="Cambria" panose="02040503050406030204" pitchFamily="18" charset="0"/>
              </a:rPr>
              <a:t>. In the current study, we compared the efficacy of </a:t>
            </a:r>
            <a:r>
              <a:rPr lang="en-US" sz="3600" dirty="0" err="1">
                <a:latin typeface="Cambria" panose="02040503050406030204" pitchFamily="18" charset="0"/>
              </a:rPr>
              <a:t>lasofoxifene</a:t>
            </a:r>
            <a:r>
              <a:rPr lang="en-US" sz="3600" dirty="0">
                <a:latin typeface="Cambria" panose="02040503050406030204" pitchFamily="18" charset="0"/>
              </a:rPr>
              <a:t> +/- </a:t>
            </a:r>
            <a:r>
              <a:rPr lang="en-US" sz="3600" dirty="0" err="1">
                <a:latin typeface="Cambria" panose="02040503050406030204" pitchFamily="18" charset="0"/>
              </a:rPr>
              <a:t>palbociclib</a:t>
            </a:r>
            <a:r>
              <a:rPr lang="en-US" sz="3600" dirty="0">
                <a:latin typeface="Cambria" panose="02040503050406030204" pitchFamily="18" charset="0"/>
              </a:rPr>
              <a:t> to </a:t>
            </a:r>
            <a:r>
              <a:rPr lang="en-US" sz="3600" dirty="0" err="1">
                <a:latin typeface="Cambria" panose="02040503050406030204" pitchFamily="18" charset="0"/>
              </a:rPr>
              <a:t>fulvestrant</a:t>
            </a:r>
            <a:r>
              <a:rPr lang="en-US" sz="3600" dirty="0">
                <a:latin typeface="Cambria" panose="02040503050406030204" pitchFamily="18" charset="0"/>
              </a:rPr>
              <a:t> +/- </a:t>
            </a:r>
            <a:r>
              <a:rPr lang="en-US" sz="3600" dirty="0" err="1">
                <a:latin typeface="Cambria" panose="02040503050406030204" pitchFamily="18" charset="0"/>
              </a:rPr>
              <a:t>palbociclib</a:t>
            </a:r>
            <a:r>
              <a:rPr lang="en-US" sz="3600" dirty="0">
                <a:latin typeface="Cambria" panose="02040503050406030204" pitchFamily="18" charset="0"/>
              </a:rPr>
              <a:t> combinations in a letrozole-induced, AI-resistant breast tumor model (MCF-7 LTLT cells) that does not express ER</a:t>
            </a:r>
            <a:r>
              <a:rPr lang="en-US" sz="3600" dirty="0">
                <a:latin typeface="Cambria" panose="02040503050406030204" pitchFamily="18" charset="0"/>
                <a:sym typeface="Symbol" pitchFamily="2" charset="2"/>
              </a:rPr>
              <a:t></a:t>
            </a:r>
            <a:r>
              <a:rPr lang="en-US" sz="3600" dirty="0">
                <a:latin typeface="Cambria" panose="02040503050406030204" pitchFamily="18" charset="0"/>
              </a:rPr>
              <a:t> activating mutations. </a:t>
            </a:r>
          </a:p>
        </p:txBody>
      </p:sp>
      <p:grpSp>
        <p:nvGrpSpPr>
          <p:cNvPr id="60" name="Group 59">
            <a:extLst>
              <a:ext uri="{FF2B5EF4-FFF2-40B4-BE49-F238E27FC236}">
                <a16:creationId xmlns:a16="http://schemas.microsoft.com/office/drawing/2014/main" id="{7FA8F4E2-1A83-BA42-8BDF-1CAE1F8A7BDF}"/>
              </a:ext>
            </a:extLst>
          </p:cNvPr>
          <p:cNvGrpSpPr/>
          <p:nvPr/>
        </p:nvGrpSpPr>
        <p:grpSpPr>
          <a:xfrm>
            <a:off x="1927180" y="21695572"/>
            <a:ext cx="12017420" cy="7644603"/>
            <a:chOff x="3859620" y="10634746"/>
            <a:chExt cx="17095380" cy="10704429"/>
          </a:xfrm>
        </p:grpSpPr>
        <p:sp>
          <p:nvSpPr>
            <p:cNvPr id="39" name="Rectangle 38">
              <a:extLst>
                <a:ext uri="{FF2B5EF4-FFF2-40B4-BE49-F238E27FC236}">
                  <a16:creationId xmlns:a16="http://schemas.microsoft.com/office/drawing/2014/main" id="{5BC86DF0-CAEF-6646-847B-B150DE2DFF10}"/>
                </a:ext>
              </a:extLst>
            </p:cNvPr>
            <p:cNvSpPr/>
            <p:nvPr/>
          </p:nvSpPr>
          <p:spPr>
            <a:xfrm>
              <a:off x="3859620" y="10647860"/>
              <a:ext cx="17095380" cy="1069131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1B70A9F7-86C2-3241-92D9-0866CC570FE5}"/>
                </a:ext>
              </a:extLst>
            </p:cNvPr>
            <p:cNvPicPr>
              <a:picLocks noChangeAspect="1"/>
            </p:cNvPicPr>
            <p:nvPr/>
          </p:nvPicPr>
          <p:blipFill>
            <a:blip r:embed="rId3"/>
            <a:stretch>
              <a:fillRect/>
            </a:stretch>
          </p:blipFill>
          <p:spPr>
            <a:xfrm>
              <a:off x="9551922" y="11167831"/>
              <a:ext cx="1984803" cy="4355144"/>
            </a:xfrm>
            <a:prstGeom prst="rect">
              <a:avLst/>
            </a:prstGeom>
          </p:spPr>
        </p:pic>
        <p:pic>
          <p:nvPicPr>
            <p:cNvPr id="25" name="Picture 24">
              <a:extLst>
                <a:ext uri="{FF2B5EF4-FFF2-40B4-BE49-F238E27FC236}">
                  <a16:creationId xmlns:a16="http://schemas.microsoft.com/office/drawing/2014/main" id="{1D21AA12-E010-BC4A-B97F-B67850CCA100}"/>
                </a:ext>
              </a:extLst>
            </p:cNvPr>
            <p:cNvPicPr>
              <a:picLocks noChangeAspect="1"/>
            </p:cNvPicPr>
            <p:nvPr/>
          </p:nvPicPr>
          <p:blipFill>
            <a:blip r:embed="rId4"/>
            <a:stretch>
              <a:fillRect/>
            </a:stretch>
          </p:blipFill>
          <p:spPr>
            <a:xfrm>
              <a:off x="6887294" y="11276215"/>
              <a:ext cx="2141845" cy="4246760"/>
            </a:xfrm>
            <a:prstGeom prst="rect">
              <a:avLst/>
            </a:prstGeom>
          </p:spPr>
        </p:pic>
        <p:pic>
          <p:nvPicPr>
            <p:cNvPr id="27" name="Picture 26">
              <a:extLst>
                <a:ext uri="{FF2B5EF4-FFF2-40B4-BE49-F238E27FC236}">
                  <a16:creationId xmlns:a16="http://schemas.microsoft.com/office/drawing/2014/main" id="{266D1744-AEFA-0A41-BAFF-21B4F2057F99}"/>
                </a:ext>
              </a:extLst>
            </p:cNvPr>
            <p:cNvPicPr>
              <a:picLocks noChangeAspect="1"/>
            </p:cNvPicPr>
            <p:nvPr/>
          </p:nvPicPr>
          <p:blipFill>
            <a:blip r:embed="rId5"/>
            <a:stretch>
              <a:fillRect/>
            </a:stretch>
          </p:blipFill>
          <p:spPr>
            <a:xfrm>
              <a:off x="15134840" y="11314842"/>
              <a:ext cx="2136239" cy="4208133"/>
            </a:xfrm>
            <a:prstGeom prst="rect">
              <a:avLst/>
            </a:prstGeom>
          </p:spPr>
        </p:pic>
        <p:pic>
          <p:nvPicPr>
            <p:cNvPr id="28" name="Picture 27">
              <a:extLst>
                <a:ext uri="{FF2B5EF4-FFF2-40B4-BE49-F238E27FC236}">
                  <a16:creationId xmlns:a16="http://schemas.microsoft.com/office/drawing/2014/main" id="{9BA6D21D-16A1-064C-834A-63FBD619453E}"/>
                </a:ext>
              </a:extLst>
            </p:cNvPr>
            <p:cNvPicPr>
              <a:picLocks noChangeAspect="1"/>
            </p:cNvPicPr>
            <p:nvPr/>
          </p:nvPicPr>
          <p:blipFill>
            <a:blip r:embed="rId6"/>
            <a:stretch>
              <a:fillRect/>
            </a:stretch>
          </p:blipFill>
          <p:spPr>
            <a:xfrm>
              <a:off x="17959464" y="11314275"/>
              <a:ext cx="2116876" cy="4208700"/>
            </a:xfrm>
            <a:prstGeom prst="rect">
              <a:avLst/>
            </a:prstGeom>
          </p:spPr>
        </p:pic>
        <p:pic>
          <p:nvPicPr>
            <p:cNvPr id="30" name="Picture 29">
              <a:extLst>
                <a:ext uri="{FF2B5EF4-FFF2-40B4-BE49-F238E27FC236}">
                  <a16:creationId xmlns:a16="http://schemas.microsoft.com/office/drawing/2014/main" id="{DD451657-1DBC-1745-AEF2-27DD339DBC9B}"/>
                </a:ext>
              </a:extLst>
            </p:cNvPr>
            <p:cNvPicPr>
              <a:picLocks noChangeAspect="1"/>
            </p:cNvPicPr>
            <p:nvPr/>
          </p:nvPicPr>
          <p:blipFill>
            <a:blip r:embed="rId7"/>
            <a:stretch>
              <a:fillRect/>
            </a:stretch>
          </p:blipFill>
          <p:spPr>
            <a:xfrm>
              <a:off x="4498641" y="11434635"/>
              <a:ext cx="1892015" cy="4088340"/>
            </a:xfrm>
            <a:prstGeom prst="rect">
              <a:avLst/>
            </a:prstGeom>
          </p:spPr>
        </p:pic>
        <p:pic>
          <p:nvPicPr>
            <p:cNvPr id="32" name="Picture 31">
              <a:extLst>
                <a:ext uri="{FF2B5EF4-FFF2-40B4-BE49-F238E27FC236}">
                  <a16:creationId xmlns:a16="http://schemas.microsoft.com/office/drawing/2014/main" id="{2F14E25F-6FB3-9747-A5A9-BB0815749D57}"/>
                </a:ext>
              </a:extLst>
            </p:cNvPr>
            <p:cNvPicPr>
              <a:picLocks noChangeAspect="1"/>
            </p:cNvPicPr>
            <p:nvPr/>
          </p:nvPicPr>
          <p:blipFill>
            <a:blip r:embed="rId8"/>
            <a:stretch>
              <a:fillRect/>
            </a:stretch>
          </p:blipFill>
          <p:spPr>
            <a:xfrm>
              <a:off x="7125348" y="16538188"/>
              <a:ext cx="2120900" cy="4140200"/>
            </a:xfrm>
            <a:prstGeom prst="rect">
              <a:avLst/>
            </a:prstGeom>
          </p:spPr>
        </p:pic>
        <p:pic>
          <p:nvPicPr>
            <p:cNvPr id="34" name="Picture 33">
              <a:extLst>
                <a:ext uri="{FF2B5EF4-FFF2-40B4-BE49-F238E27FC236}">
                  <a16:creationId xmlns:a16="http://schemas.microsoft.com/office/drawing/2014/main" id="{92E78FBE-D6D3-8043-A02D-BD584BB87AAB}"/>
                </a:ext>
              </a:extLst>
            </p:cNvPr>
            <p:cNvPicPr>
              <a:picLocks noChangeAspect="1"/>
            </p:cNvPicPr>
            <p:nvPr/>
          </p:nvPicPr>
          <p:blipFill>
            <a:blip r:embed="rId9"/>
            <a:stretch>
              <a:fillRect/>
            </a:stretch>
          </p:blipFill>
          <p:spPr>
            <a:xfrm>
              <a:off x="4469091" y="16538188"/>
              <a:ext cx="2120900" cy="4201783"/>
            </a:xfrm>
            <a:prstGeom prst="rect">
              <a:avLst/>
            </a:prstGeom>
          </p:spPr>
        </p:pic>
        <p:pic>
          <p:nvPicPr>
            <p:cNvPr id="35" name="Picture 34">
              <a:extLst>
                <a:ext uri="{FF2B5EF4-FFF2-40B4-BE49-F238E27FC236}">
                  <a16:creationId xmlns:a16="http://schemas.microsoft.com/office/drawing/2014/main" id="{20CE4891-52F1-0C48-90CE-79AFC3D67F5E}"/>
                </a:ext>
              </a:extLst>
            </p:cNvPr>
            <p:cNvPicPr>
              <a:picLocks noChangeAspect="1"/>
            </p:cNvPicPr>
            <p:nvPr/>
          </p:nvPicPr>
          <p:blipFill>
            <a:blip r:embed="rId10"/>
            <a:stretch>
              <a:fillRect/>
            </a:stretch>
          </p:blipFill>
          <p:spPr>
            <a:xfrm>
              <a:off x="9782348" y="16538188"/>
              <a:ext cx="2044700" cy="4254500"/>
            </a:xfrm>
            <a:prstGeom prst="rect">
              <a:avLst/>
            </a:prstGeom>
          </p:spPr>
        </p:pic>
        <p:pic>
          <p:nvPicPr>
            <p:cNvPr id="36" name="Picture 35">
              <a:extLst>
                <a:ext uri="{FF2B5EF4-FFF2-40B4-BE49-F238E27FC236}">
                  <a16:creationId xmlns:a16="http://schemas.microsoft.com/office/drawing/2014/main" id="{C0608B48-FA95-594F-8144-5C5D7D9E3BA9}"/>
                </a:ext>
              </a:extLst>
            </p:cNvPr>
            <p:cNvPicPr>
              <a:picLocks noChangeAspect="1"/>
            </p:cNvPicPr>
            <p:nvPr/>
          </p:nvPicPr>
          <p:blipFill>
            <a:blip r:embed="rId11"/>
            <a:stretch>
              <a:fillRect/>
            </a:stretch>
          </p:blipFill>
          <p:spPr>
            <a:xfrm>
              <a:off x="12398511" y="16538188"/>
              <a:ext cx="2331916" cy="4207066"/>
            </a:xfrm>
            <a:prstGeom prst="rect">
              <a:avLst/>
            </a:prstGeom>
          </p:spPr>
        </p:pic>
        <p:pic>
          <p:nvPicPr>
            <p:cNvPr id="37" name="Picture 36">
              <a:extLst>
                <a:ext uri="{FF2B5EF4-FFF2-40B4-BE49-F238E27FC236}">
                  <a16:creationId xmlns:a16="http://schemas.microsoft.com/office/drawing/2014/main" id="{1D23F389-33EB-EC44-8B23-C60479636E2C}"/>
                </a:ext>
              </a:extLst>
            </p:cNvPr>
            <p:cNvPicPr>
              <a:picLocks noChangeAspect="1"/>
            </p:cNvPicPr>
            <p:nvPr/>
          </p:nvPicPr>
          <p:blipFill>
            <a:blip r:embed="rId12"/>
            <a:stretch>
              <a:fillRect/>
            </a:stretch>
          </p:blipFill>
          <p:spPr>
            <a:xfrm>
              <a:off x="15338929" y="16538188"/>
              <a:ext cx="2136238" cy="4284824"/>
            </a:xfrm>
            <a:prstGeom prst="rect">
              <a:avLst/>
            </a:prstGeom>
          </p:spPr>
        </p:pic>
        <p:pic>
          <p:nvPicPr>
            <p:cNvPr id="38" name="Picture 37">
              <a:extLst>
                <a:ext uri="{FF2B5EF4-FFF2-40B4-BE49-F238E27FC236}">
                  <a16:creationId xmlns:a16="http://schemas.microsoft.com/office/drawing/2014/main" id="{F24FBC36-0A4F-534C-8028-9F08C8BB6EAD}"/>
                </a:ext>
              </a:extLst>
            </p:cNvPr>
            <p:cNvPicPr>
              <a:picLocks noChangeAspect="1"/>
            </p:cNvPicPr>
            <p:nvPr/>
          </p:nvPicPr>
          <p:blipFill>
            <a:blip r:embed="rId13"/>
            <a:stretch>
              <a:fillRect/>
            </a:stretch>
          </p:blipFill>
          <p:spPr>
            <a:xfrm>
              <a:off x="18103295" y="16538188"/>
              <a:ext cx="2078509" cy="4352642"/>
            </a:xfrm>
            <a:prstGeom prst="rect">
              <a:avLst/>
            </a:prstGeom>
          </p:spPr>
        </p:pic>
        <p:sp>
          <p:nvSpPr>
            <p:cNvPr id="44" name="TextBox 43">
              <a:extLst>
                <a:ext uri="{FF2B5EF4-FFF2-40B4-BE49-F238E27FC236}">
                  <a16:creationId xmlns:a16="http://schemas.microsoft.com/office/drawing/2014/main" id="{E066E23A-DD13-664C-B95E-9EB2653B852E}"/>
                </a:ext>
              </a:extLst>
            </p:cNvPr>
            <p:cNvSpPr txBox="1"/>
            <p:nvPr/>
          </p:nvSpPr>
          <p:spPr>
            <a:xfrm>
              <a:off x="4912051" y="10634746"/>
              <a:ext cx="1066932" cy="732644"/>
            </a:xfrm>
            <a:prstGeom prst="rect">
              <a:avLst/>
            </a:prstGeom>
            <a:noFill/>
          </p:spPr>
          <p:txBody>
            <a:bodyPr wrap="none" rtlCol="0">
              <a:spAutoFit/>
            </a:bodyPr>
            <a:lstStyle/>
            <a:p>
              <a:r>
                <a:rPr lang="en-US" sz="2800" dirty="0" err="1">
                  <a:solidFill>
                    <a:srgbClr val="FFFF00"/>
                  </a:solidFill>
                  <a:latin typeface="Cambria" panose="02040503050406030204" pitchFamily="18" charset="0"/>
                </a:rPr>
                <a:t>Veh</a:t>
              </a:r>
              <a:endParaRPr lang="en-US" sz="2800" dirty="0">
                <a:solidFill>
                  <a:srgbClr val="FFFF00"/>
                </a:solidFill>
                <a:latin typeface="Cambria" panose="02040503050406030204" pitchFamily="18" charset="0"/>
              </a:endParaRPr>
            </a:p>
          </p:txBody>
        </p:sp>
        <p:sp>
          <p:nvSpPr>
            <p:cNvPr id="45" name="TextBox 44">
              <a:extLst>
                <a:ext uri="{FF2B5EF4-FFF2-40B4-BE49-F238E27FC236}">
                  <a16:creationId xmlns:a16="http://schemas.microsoft.com/office/drawing/2014/main" id="{3F5502EA-9213-5A40-94FD-0DAE85C55C1F}"/>
                </a:ext>
              </a:extLst>
            </p:cNvPr>
            <p:cNvSpPr txBox="1"/>
            <p:nvPr/>
          </p:nvSpPr>
          <p:spPr>
            <a:xfrm>
              <a:off x="7188415" y="10634746"/>
              <a:ext cx="1481863" cy="732644"/>
            </a:xfrm>
            <a:prstGeom prst="rect">
              <a:avLst/>
            </a:prstGeom>
            <a:noFill/>
          </p:spPr>
          <p:txBody>
            <a:bodyPr wrap="none" rtlCol="0">
              <a:spAutoFit/>
            </a:bodyPr>
            <a:lstStyle/>
            <a:p>
              <a:r>
                <a:rPr lang="en-US" sz="2800" dirty="0" err="1">
                  <a:solidFill>
                    <a:srgbClr val="FFFF00"/>
                  </a:solidFill>
                  <a:latin typeface="Cambria" panose="02040503050406030204" pitchFamily="18" charset="0"/>
                </a:rPr>
                <a:t>Palbo</a:t>
              </a:r>
              <a:endParaRPr lang="en-US" sz="2800" dirty="0">
                <a:solidFill>
                  <a:srgbClr val="FFFF00"/>
                </a:solidFill>
                <a:latin typeface="Cambria" panose="02040503050406030204" pitchFamily="18" charset="0"/>
              </a:endParaRPr>
            </a:p>
          </p:txBody>
        </p:sp>
        <p:sp>
          <p:nvSpPr>
            <p:cNvPr id="46" name="TextBox 45">
              <a:extLst>
                <a:ext uri="{FF2B5EF4-FFF2-40B4-BE49-F238E27FC236}">
                  <a16:creationId xmlns:a16="http://schemas.microsoft.com/office/drawing/2014/main" id="{EA09187A-75E7-D441-A19A-CD9F55B7D600}"/>
                </a:ext>
              </a:extLst>
            </p:cNvPr>
            <p:cNvSpPr txBox="1"/>
            <p:nvPr/>
          </p:nvSpPr>
          <p:spPr>
            <a:xfrm>
              <a:off x="10044829" y="10634746"/>
              <a:ext cx="1275172" cy="732644"/>
            </a:xfrm>
            <a:prstGeom prst="rect">
              <a:avLst/>
            </a:prstGeom>
            <a:noFill/>
          </p:spPr>
          <p:txBody>
            <a:bodyPr wrap="none" rtlCol="0">
              <a:spAutoFit/>
            </a:bodyPr>
            <a:lstStyle/>
            <a:p>
              <a:r>
                <a:rPr lang="en-US" sz="2800" dirty="0" err="1">
                  <a:solidFill>
                    <a:srgbClr val="FFFF00"/>
                  </a:solidFill>
                  <a:latin typeface="Cambria" panose="02040503050406030204" pitchFamily="18" charset="0"/>
                </a:rPr>
                <a:t>Laso</a:t>
              </a:r>
              <a:endParaRPr lang="en-US" sz="2800" dirty="0">
                <a:solidFill>
                  <a:srgbClr val="FFFF00"/>
                </a:solidFill>
                <a:latin typeface="Cambria" panose="02040503050406030204" pitchFamily="18" charset="0"/>
              </a:endParaRPr>
            </a:p>
          </p:txBody>
        </p:sp>
        <p:sp>
          <p:nvSpPr>
            <p:cNvPr id="47" name="TextBox 46">
              <a:extLst>
                <a:ext uri="{FF2B5EF4-FFF2-40B4-BE49-F238E27FC236}">
                  <a16:creationId xmlns:a16="http://schemas.microsoft.com/office/drawing/2014/main" id="{38374387-029D-D446-A33E-A33BF9FF9B73}"/>
                </a:ext>
              </a:extLst>
            </p:cNvPr>
            <p:cNvSpPr txBox="1"/>
            <p:nvPr/>
          </p:nvSpPr>
          <p:spPr>
            <a:xfrm>
              <a:off x="12066339" y="10634746"/>
              <a:ext cx="2739251" cy="732644"/>
            </a:xfrm>
            <a:prstGeom prst="rect">
              <a:avLst/>
            </a:prstGeom>
            <a:noFill/>
          </p:spPr>
          <p:txBody>
            <a:bodyPr wrap="none" rtlCol="0">
              <a:spAutoFit/>
            </a:bodyPr>
            <a:lstStyle/>
            <a:p>
              <a:r>
                <a:rPr lang="en-US" sz="2800" dirty="0" err="1">
                  <a:solidFill>
                    <a:srgbClr val="FFFF00"/>
                  </a:solidFill>
                  <a:latin typeface="Cambria" panose="02040503050406030204" pitchFamily="18" charset="0"/>
                </a:rPr>
                <a:t>Fulvestrant</a:t>
              </a:r>
              <a:endParaRPr lang="en-US" sz="2800" dirty="0">
                <a:solidFill>
                  <a:srgbClr val="FFFF00"/>
                </a:solidFill>
                <a:latin typeface="Cambria" panose="02040503050406030204" pitchFamily="18" charset="0"/>
              </a:endParaRPr>
            </a:p>
          </p:txBody>
        </p:sp>
        <p:sp>
          <p:nvSpPr>
            <p:cNvPr id="50" name="TextBox 49">
              <a:extLst>
                <a:ext uri="{FF2B5EF4-FFF2-40B4-BE49-F238E27FC236}">
                  <a16:creationId xmlns:a16="http://schemas.microsoft.com/office/drawing/2014/main" id="{557F4353-42C6-F34F-AC30-7098B12FE2DF}"/>
                </a:ext>
              </a:extLst>
            </p:cNvPr>
            <p:cNvSpPr txBox="1"/>
            <p:nvPr/>
          </p:nvSpPr>
          <p:spPr>
            <a:xfrm>
              <a:off x="17703051" y="10634746"/>
              <a:ext cx="2452655" cy="732644"/>
            </a:xfrm>
            <a:prstGeom prst="rect">
              <a:avLst/>
            </a:prstGeom>
            <a:noFill/>
          </p:spPr>
          <p:txBody>
            <a:bodyPr wrap="none" rtlCol="0">
              <a:spAutoFit/>
            </a:bodyPr>
            <a:lstStyle/>
            <a:p>
              <a:r>
                <a:rPr lang="en-US" sz="2800" dirty="0" err="1">
                  <a:solidFill>
                    <a:srgbClr val="FFFF00"/>
                  </a:solidFill>
                  <a:latin typeface="Cambria" panose="02040503050406030204" pitchFamily="18" charset="0"/>
                </a:rPr>
                <a:t>Ful+Palbo</a:t>
              </a:r>
              <a:endParaRPr lang="en-US" sz="2800" dirty="0">
                <a:solidFill>
                  <a:srgbClr val="FFFF00"/>
                </a:solidFill>
                <a:latin typeface="Cambria" panose="02040503050406030204" pitchFamily="18" charset="0"/>
              </a:endParaRPr>
            </a:p>
          </p:txBody>
        </p:sp>
        <p:sp>
          <p:nvSpPr>
            <p:cNvPr id="51" name="TextBox 50">
              <a:extLst>
                <a:ext uri="{FF2B5EF4-FFF2-40B4-BE49-F238E27FC236}">
                  <a16:creationId xmlns:a16="http://schemas.microsoft.com/office/drawing/2014/main" id="{28B1E9C1-E8DB-5047-B0F9-607CBFD72016}"/>
                </a:ext>
              </a:extLst>
            </p:cNvPr>
            <p:cNvSpPr txBox="1"/>
            <p:nvPr/>
          </p:nvSpPr>
          <p:spPr>
            <a:xfrm>
              <a:off x="14817549" y="10634746"/>
              <a:ext cx="2777103" cy="732644"/>
            </a:xfrm>
            <a:prstGeom prst="rect">
              <a:avLst/>
            </a:prstGeom>
            <a:noFill/>
          </p:spPr>
          <p:txBody>
            <a:bodyPr wrap="none" rtlCol="0">
              <a:spAutoFit/>
            </a:bodyPr>
            <a:lstStyle/>
            <a:p>
              <a:r>
                <a:rPr lang="en-US" sz="2800" dirty="0" err="1">
                  <a:solidFill>
                    <a:srgbClr val="FFFF00"/>
                  </a:solidFill>
                  <a:latin typeface="Cambria" panose="02040503050406030204" pitchFamily="18" charset="0"/>
                </a:rPr>
                <a:t>Laso+Palbo</a:t>
              </a:r>
              <a:endParaRPr lang="en-US" sz="2800" dirty="0">
                <a:solidFill>
                  <a:srgbClr val="FFFF00"/>
                </a:solidFill>
                <a:latin typeface="Cambria" panose="02040503050406030204" pitchFamily="18" charset="0"/>
              </a:endParaRPr>
            </a:p>
          </p:txBody>
        </p:sp>
        <p:pic>
          <p:nvPicPr>
            <p:cNvPr id="48" name="Picture 47">
              <a:extLst>
                <a:ext uri="{FF2B5EF4-FFF2-40B4-BE49-F238E27FC236}">
                  <a16:creationId xmlns:a16="http://schemas.microsoft.com/office/drawing/2014/main" id="{669AD556-029C-544C-8EA0-9F1D806F18AD}"/>
                </a:ext>
              </a:extLst>
            </p:cNvPr>
            <p:cNvPicPr>
              <a:picLocks noChangeAspect="1"/>
            </p:cNvPicPr>
            <p:nvPr/>
          </p:nvPicPr>
          <p:blipFill>
            <a:blip r:embed="rId14"/>
            <a:stretch>
              <a:fillRect/>
            </a:stretch>
          </p:blipFill>
          <p:spPr>
            <a:xfrm>
              <a:off x="12363411" y="11375422"/>
              <a:ext cx="2175211" cy="4147553"/>
            </a:xfrm>
            <a:prstGeom prst="rect">
              <a:avLst/>
            </a:prstGeom>
          </p:spPr>
        </p:pic>
        <p:sp>
          <p:nvSpPr>
            <p:cNvPr id="53" name="TextBox 52">
              <a:extLst>
                <a:ext uri="{FF2B5EF4-FFF2-40B4-BE49-F238E27FC236}">
                  <a16:creationId xmlns:a16="http://schemas.microsoft.com/office/drawing/2014/main" id="{C22E43CC-0C22-5E4D-82BE-DABE93706AB8}"/>
                </a:ext>
              </a:extLst>
            </p:cNvPr>
            <p:cNvSpPr txBox="1"/>
            <p:nvPr/>
          </p:nvSpPr>
          <p:spPr>
            <a:xfrm>
              <a:off x="6863220" y="15953800"/>
              <a:ext cx="2460135" cy="732644"/>
            </a:xfrm>
            <a:prstGeom prst="rect">
              <a:avLst/>
            </a:prstGeom>
            <a:noFill/>
          </p:spPr>
          <p:txBody>
            <a:bodyPr wrap="none" rtlCol="0">
              <a:spAutoFit/>
            </a:bodyPr>
            <a:lstStyle/>
            <a:p>
              <a:r>
                <a:rPr lang="en-US" sz="2800" dirty="0" err="1">
                  <a:solidFill>
                    <a:srgbClr val="FFFF00"/>
                  </a:solidFill>
                  <a:latin typeface="Cambria" panose="02040503050406030204" pitchFamily="18" charset="0"/>
                </a:rPr>
                <a:t>Let+Palbo</a:t>
              </a:r>
              <a:endParaRPr lang="en-US" sz="2800" dirty="0">
                <a:solidFill>
                  <a:srgbClr val="FFFF00"/>
                </a:solidFill>
                <a:latin typeface="Cambria" panose="02040503050406030204" pitchFamily="18" charset="0"/>
              </a:endParaRPr>
            </a:p>
          </p:txBody>
        </p:sp>
        <p:sp>
          <p:nvSpPr>
            <p:cNvPr id="54" name="TextBox 53">
              <a:extLst>
                <a:ext uri="{FF2B5EF4-FFF2-40B4-BE49-F238E27FC236}">
                  <a16:creationId xmlns:a16="http://schemas.microsoft.com/office/drawing/2014/main" id="{E3E96F74-C813-764A-8743-5B09DBF191E1}"/>
                </a:ext>
              </a:extLst>
            </p:cNvPr>
            <p:cNvSpPr txBox="1"/>
            <p:nvPr/>
          </p:nvSpPr>
          <p:spPr>
            <a:xfrm>
              <a:off x="9704496" y="15953800"/>
              <a:ext cx="2253444" cy="732644"/>
            </a:xfrm>
            <a:prstGeom prst="rect">
              <a:avLst/>
            </a:prstGeom>
            <a:noFill/>
          </p:spPr>
          <p:txBody>
            <a:bodyPr wrap="none" rtlCol="0">
              <a:spAutoFit/>
            </a:bodyPr>
            <a:lstStyle/>
            <a:p>
              <a:r>
                <a:rPr lang="en-US" sz="2800" dirty="0" err="1">
                  <a:solidFill>
                    <a:srgbClr val="FFFF00"/>
                  </a:solidFill>
                  <a:latin typeface="Cambria" panose="02040503050406030204" pitchFamily="18" charset="0"/>
                </a:rPr>
                <a:t>Let+Laso</a:t>
              </a:r>
              <a:endParaRPr lang="en-US" sz="2800" dirty="0">
                <a:solidFill>
                  <a:srgbClr val="FFFF00"/>
                </a:solidFill>
                <a:latin typeface="Cambria" panose="02040503050406030204" pitchFamily="18" charset="0"/>
              </a:endParaRPr>
            </a:p>
          </p:txBody>
        </p:sp>
        <p:sp>
          <p:nvSpPr>
            <p:cNvPr id="55" name="TextBox 54">
              <a:extLst>
                <a:ext uri="{FF2B5EF4-FFF2-40B4-BE49-F238E27FC236}">
                  <a16:creationId xmlns:a16="http://schemas.microsoft.com/office/drawing/2014/main" id="{F44D1777-2113-4F4B-BD4C-D79721E8CD1C}"/>
                </a:ext>
              </a:extLst>
            </p:cNvPr>
            <p:cNvSpPr txBox="1"/>
            <p:nvPr/>
          </p:nvSpPr>
          <p:spPr>
            <a:xfrm>
              <a:off x="12499932" y="15953800"/>
              <a:ext cx="1928995" cy="732644"/>
            </a:xfrm>
            <a:prstGeom prst="rect">
              <a:avLst/>
            </a:prstGeom>
            <a:noFill/>
          </p:spPr>
          <p:txBody>
            <a:bodyPr wrap="none" rtlCol="0">
              <a:spAutoFit/>
            </a:bodyPr>
            <a:lstStyle/>
            <a:p>
              <a:r>
                <a:rPr lang="en-US" sz="2800" dirty="0" err="1">
                  <a:solidFill>
                    <a:srgbClr val="FFFF00"/>
                  </a:solidFill>
                  <a:latin typeface="Cambria" panose="02040503050406030204" pitchFamily="18" charset="0"/>
                </a:rPr>
                <a:t>Let+Ful</a:t>
              </a:r>
              <a:endParaRPr lang="en-US" sz="2800" dirty="0">
                <a:solidFill>
                  <a:srgbClr val="FFFF00"/>
                </a:solidFill>
                <a:latin typeface="Cambria" panose="02040503050406030204" pitchFamily="18" charset="0"/>
              </a:endParaRPr>
            </a:p>
          </p:txBody>
        </p:sp>
        <p:sp>
          <p:nvSpPr>
            <p:cNvPr id="56" name="TextBox 55">
              <a:extLst>
                <a:ext uri="{FF2B5EF4-FFF2-40B4-BE49-F238E27FC236}">
                  <a16:creationId xmlns:a16="http://schemas.microsoft.com/office/drawing/2014/main" id="{57F2BC5E-1AA1-8248-B587-36456510AEDD}"/>
                </a:ext>
              </a:extLst>
            </p:cNvPr>
            <p:cNvSpPr txBox="1"/>
            <p:nvPr/>
          </p:nvSpPr>
          <p:spPr>
            <a:xfrm>
              <a:off x="18028246" y="15461357"/>
              <a:ext cx="1928995" cy="1335998"/>
            </a:xfrm>
            <a:prstGeom prst="rect">
              <a:avLst/>
            </a:prstGeom>
            <a:noFill/>
          </p:spPr>
          <p:txBody>
            <a:bodyPr wrap="none" rtlCol="0">
              <a:spAutoFit/>
            </a:bodyPr>
            <a:lstStyle/>
            <a:p>
              <a:r>
                <a:rPr lang="en-US" sz="2800" dirty="0" err="1">
                  <a:solidFill>
                    <a:srgbClr val="FFFF00"/>
                  </a:solidFill>
                  <a:latin typeface="Cambria" panose="02040503050406030204" pitchFamily="18" charset="0"/>
                </a:rPr>
                <a:t>Let+Ful</a:t>
              </a:r>
              <a:endParaRPr lang="en-US" sz="2800" dirty="0">
                <a:solidFill>
                  <a:srgbClr val="FFFF00"/>
                </a:solidFill>
                <a:latin typeface="Cambria" panose="02040503050406030204" pitchFamily="18" charset="0"/>
              </a:endParaRPr>
            </a:p>
            <a:p>
              <a:r>
                <a:rPr lang="en-US" sz="2800" dirty="0">
                  <a:solidFill>
                    <a:srgbClr val="FFFF00"/>
                  </a:solidFill>
                  <a:latin typeface="Cambria" panose="02040503050406030204" pitchFamily="18" charset="0"/>
                </a:rPr>
                <a:t>+</a:t>
              </a:r>
              <a:r>
                <a:rPr lang="en-US" sz="2800" dirty="0" err="1">
                  <a:solidFill>
                    <a:srgbClr val="FFFF00"/>
                  </a:solidFill>
                  <a:latin typeface="Cambria" panose="02040503050406030204" pitchFamily="18" charset="0"/>
                </a:rPr>
                <a:t>Palbo</a:t>
              </a:r>
              <a:endParaRPr lang="en-US" sz="2800" dirty="0">
                <a:solidFill>
                  <a:srgbClr val="FFFF00"/>
                </a:solidFill>
                <a:latin typeface="Cambria" panose="02040503050406030204" pitchFamily="18" charset="0"/>
              </a:endParaRPr>
            </a:p>
          </p:txBody>
        </p:sp>
        <p:sp>
          <p:nvSpPr>
            <p:cNvPr id="57" name="TextBox 56">
              <a:extLst>
                <a:ext uri="{FF2B5EF4-FFF2-40B4-BE49-F238E27FC236}">
                  <a16:creationId xmlns:a16="http://schemas.microsoft.com/office/drawing/2014/main" id="{4902750E-C8CC-E94F-A145-C75179379189}"/>
                </a:ext>
              </a:extLst>
            </p:cNvPr>
            <p:cNvSpPr txBox="1"/>
            <p:nvPr/>
          </p:nvSpPr>
          <p:spPr>
            <a:xfrm>
              <a:off x="15209890" y="15461357"/>
              <a:ext cx="2253444" cy="1335998"/>
            </a:xfrm>
            <a:prstGeom prst="rect">
              <a:avLst/>
            </a:prstGeom>
            <a:noFill/>
          </p:spPr>
          <p:txBody>
            <a:bodyPr wrap="none" rtlCol="0">
              <a:spAutoFit/>
            </a:bodyPr>
            <a:lstStyle/>
            <a:p>
              <a:r>
                <a:rPr lang="en-US" sz="2800" dirty="0" err="1">
                  <a:solidFill>
                    <a:srgbClr val="FFFF00"/>
                  </a:solidFill>
                  <a:latin typeface="Cambria" panose="02040503050406030204" pitchFamily="18" charset="0"/>
                </a:rPr>
                <a:t>Let+Laso</a:t>
              </a:r>
              <a:endParaRPr lang="en-US" sz="2800" dirty="0">
                <a:solidFill>
                  <a:srgbClr val="FFFF00"/>
                </a:solidFill>
                <a:latin typeface="Cambria" panose="02040503050406030204" pitchFamily="18" charset="0"/>
              </a:endParaRPr>
            </a:p>
            <a:p>
              <a:r>
                <a:rPr lang="en-US" sz="2800" dirty="0">
                  <a:solidFill>
                    <a:srgbClr val="FFFF00"/>
                  </a:solidFill>
                  <a:latin typeface="Cambria" panose="02040503050406030204" pitchFamily="18" charset="0"/>
                </a:rPr>
                <a:t>+</a:t>
              </a:r>
              <a:r>
                <a:rPr lang="en-US" sz="2800" dirty="0" err="1">
                  <a:solidFill>
                    <a:srgbClr val="FFFF00"/>
                  </a:solidFill>
                  <a:latin typeface="Cambria" panose="02040503050406030204" pitchFamily="18" charset="0"/>
                </a:rPr>
                <a:t>Palbo</a:t>
              </a:r>
              <a:endParaRPr lang="en-US" sz="2800" dirty="0">
                <a:solidFill>
                  <a:srgbClr val="FFFF00"/>
                </a:solidFill>
                <a:latin typeface="Cambria" panose="02040503050406030204" pitchFamily="18" charset="0"/>
              </a:endParaRPr>
            </a:p>
          </p:txBody>
        </p:sp>
        <p:sp>
          <p:nvSpPr>
            <p:cNvPr id="58" name="TextBox 57">
              <a:extLst>
                <a:ext uri="{FF2B5EF4-FFF2-40B4-BE49-F238E27FC236}">
                  <a16:creationId xmlns:a16="http://schemas.microsoft.com/office/drawing/2014/main" id="{417503CB-F30F-7D4E-93CB-3260809AC10F}"/>
                </a:ext>
              </a:extLst>
            </p:cNvPr>
            <p:cNvSpPr txBox="1"/>
            <p:nvPr/>
          </p:nvSpPr>
          <p:spPr>
            <a:xfrm>
              <a:off x="4261661" y="15953800"/>
              <a:ext cx="2325777" cy="732644"/>
            </a:xfrm>
            <a:prstGeom prst="rect">
              <a:avLst/>
            </a:prstGeom>
            <a:noFill/>
          </p:spPr>
          <p:txBody>
            <a:bodyPr wrap="none" rtlCol="0">
              <a:spAutoFit/>
            </a:bodyPr>
            <a:lstStyle/>
            <a:p>
              <a:r>
                <a:rPr lang="en-US" sz="2800" dirty="0">
                  <a:solidFill>
                    <a:srgbClr val="FFFF00"/>
                  </a:solidFill>
                  <a:latin typeface="Cambria" panose="02040503050406030204" pitchFamily="18" charset="0"/>
                </a:rPr>
                <a:t>Letrozole</a:t>
              </a:r>
            </a:p>
          </p:txBody>
        </p:sp>
      </p:grpSp>
      <p:pic>
        <p:nvPicPr>
          <p:cNvPr id="61" name="Picture 60">
            <a:extLst>
              <a:ext uri="{FF2B5EF4-FFF2-40B4-BE49-F238E27FC236}">
                <a16:creationId xmlns:a16="http://schemas.microsoft.com/office/drawing/2014/main" id="{02A25678-AD57-E64F-82FB-49B78C95258D}"/>
              </a:ext>
            </a:extLst>
          </p:cNvPr>
          <p:cNvPicPr>
            <a:picLocks noChangeAspect="1"/>
          </p:cNvPicPr>
          <p:nvPr/>
        </p:nvPicPr>
        <p:blipFill rotWithShape="1">
          <a:blip r:embed="rId15"/>
          <a:srcRect t="7858"/>
          <a:stretch/>
        </p:blipFill>
        <p:spPr>
          <a:xfrm>
            <a:off x="2139521" y="29623436"/>
            <a:ext cx="4135631" cy="5573507"/>
          </a:xfrm>
          <a:prstGeom prst="rect">
            <a:avLst/>
          </a:prstGeom>
        </p:spPr>
      </p:pic>
      <p:pic>
        <p:nvPicPr>
          <p:cNvPr id="62" name="Picture 61">
            <a:extLst>
              <a:ext uri="{FF2B5EF4-FFF2-40B4-BE49-F238E27FC236}">
                <a16:creationId xmlns:a16="http://schemas.microsoft.com/office/drawing/2014/main" id="{F866F186-DD03-3A46-9FB5-15F35CDDDE1B}"/>
              </a:ext>
            </a:extLst>
          </p:cNvPr>
          <p:cNvPicPr>
            <a:picLocks noChangeAspect="1"/>
          </p:cNvPicPr>
          <p:nvPr/>
        </p:nvPicPr>
        <p:blipFill rotWithShape="1">
          <a:blip r:embed="rId16"/>
          <a:srcRect t="8211"/>
          <a:stretch/>
        </p:blipFill>
        <p:spPr>
          <a:xfrm>
            <a:off x="8439632" y="29709246"/>
            <a:ext cx="4889320" cy="5835968"/>
          </a:xfrm>
          <a:prstGeom prst="rect">
            <a:avLst/>
          </a:prstGeom>
        </p:spPr>
      </p:pic>
      <p:pic>
        <p:nvPicPr>
          <p:cNvPr id="63" name="Picture 62">
            <a:extLst>
              <a:ext uri="{FF2B5EF4-FFF2-40B4-BE49-F238E27FC236}">
                <a16:creationId xmlns:a16="http://schemas.microsoft.com/office/drawing/2014/main" id="{148398E0-5CEB-BE47-AA9D-728280AB2655}"/>
              </a:ext>
            </a:extLst>
          </p:cNvPr>
          <p:cNvPicPr>
            <a:picLocks noChangeAspect="1"/>
          </p:cNvPicPr>
          <p:nvPr/>
        </p:nvPicPr>
        <p:blipFill rotWithShape="1">
          <a:blip r:embed="rId17"/>
          <a:srcRect t="7162"/>
          <a:stretch/>
        </p:blipFill>
        <p:spPr>
          <a:xfrm>
            <a:off x="468891" y="16157575"/>
            <a:ext cx="8239053" cy="4937278"/>
          </a:xfrm>
          <a:prstGeom prst="rect">
            <a:avLst/>
          </a:prstGeom>
        </p:spPr>
      </p:pic>
      <p:grpSp>
        <p:nvGrpSpPr>
          <p:cNvPr id="169" name="Group 168">
            <a:extLst>
              <a:ext uri="{FF2B5EF4-FFF2-40B4-BE49-F238E27FC236}">
                <a16:creationId xmlns:a16="http://schemas.microsoft.com/office/drawing/2014/main" id="{A19A2C0B-05D1-0B4D-8969-02D329EE4714}"/>
              </a:ext>
            </a:extLst>
          </p:cNvPr>
          <p:cNvGrpSpPr/>
          <p:nvPr/>
        </p:nvGrpSpPr>
        <p:grpSpPr>
          <a:xfrm>
            <a:off x="34216550" y="19205575"/>
            <a:ext cx="13445249" cy="6964057"/>
            <a:chOff x="228600" y="11204575"/>
            <a:chExt cx="13445249" cy="6964057"/>
          </a:xfrm>
        </p:grpSpPr>
        <p:sp>
          <p:nvSpPr>
            <p:cNvPr id="2" name="TextBox 1">
              <a:extLst>
                <a:ext uri="{FF2B5EF4-FFF2-40B4-BE49-F238E27FC236}">
                  <a16:creationId xmlns:a16="http://schemas.microsoft.com/office/drawing/2014/main" id="{FD0B3338-F4D4-B545-8CC0-F942230CBC99}"/>
                </a:ext>
              </a:extLst>
            </p:cNvPr>
            <p:cNvSpPr txBox="1"/>
            <p:nvPr/>
          </p:nvSpPr>
          <p:spPr>
            <a:xfrm>
              <a:off x="228600" y="11204575"/>
              <a:ext cx="5535490" cy="2308324"/>
            </a:xfrm>
            <a:prstGeom prst="rect">
              <a:avLst/>
            </a:prstGeom>
            <a:noFill/>
          </p:spPr>
          <p:txBody>
            <a:bodyPr wrap="none" rtlCol="0">
              <a:spAutoFit/>
            </a:bodyPr>
            <a:lstStyle/>
            <a:p>
              <a:r>
                <a:rPr lang="en-US" sz="4400" b="1" dirty="0">
                  <a:latin typeface="Cambria" panose="02040503050406030204" pitchFamily="18" charset="0"/>
                </a:rPr>
                <a:t>Experimental design</a:t>
              </a:r>
            </a:p>
            <a:p>
              <a:endParaRPr lang="en-US" dirty="0"/>
            </a:p>
          </p:txBody>
        </p:sp>
        <p:cxnSp>
          <p:nvCxnSpPr>
            <p:cNvPr id="49" name="Straight Arrow Connector 48">
              <a:extLst>
                <a:ext uri="{FF2B5EF4-FFF2-40B4-BE49-F238E27FC236}">
                  <a16:creationId xmlns:a16="http://schemas.microsoft.com/office/drawing/2014/main" id="{0A88AF26-D713-F84E-8ACF-7951E1342DA0}"/>
                </a:ext>
              </a:extLst>
            </p:cNvPr>
            <p:cNvCxnSpPr/>
            <p:nvPr/>
          </p:nvCxnSpPr>
          <p:spPr>
            <a:xfrm flipV="1">
              <a:off x="726944" y="13741453"/>
              <a:ext cx="9103187" cy="15619"/>
            </a:xfrm>
            <a:prstGeom prst="straightConnector1">
              <a:avLst/>
            </a:prstGeom>
            <a:ln w="57150" cmpd="sng">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4699AD8F-E676-A246-8BCB-CA5F1AA104E0}"/>
                </a:ext>
              </a:extLst>
            </p:cNvPr>
            <p:cNvCxnSpPr/>
            <p:nvPr/>
          </p:nvCxnSpPr>
          <p:spPr>
            <a:xfrm flipV="1">
              <a:off x="726944" y="13757072"/>
              <a:ext cx="0" cy="984009"/>
            </a:xfrm>
            <a:prstGeom prst="straightConnector1">
              <a:avLst/>
            </a:prstGeom>
            <a:ln w="57150" cmpd="sng">
              <a:tailEnd type="arrow"/>
            </a:ln>
            <a:effectLst/>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88E19A71-844F-5C40-8581-8F13DAE6B003}"/>
                </a:ext>
              </a:extLst>
            </p:cNvPr>
            <p:cNvSpPr txBox="1"/>
            <p:nvPr/>
          </p:nvSpPr>
          <p:spPr>
            <a:xfrm>
              <a:off x="289626" y="14738625"/>
              <a:ext cx="2176849" cy="707885"/>
            </a:xfrm>
            <a:prstGeom prst="rect">
              <a:avLst/>
            </a:prstGeom>
            <a:noFill/>
          </p:spPr>
          <p:txBody>
            <a:bodyPr wrap="square" rtlCol="0">
              <a:spAutoFit/>
            </a:bodyPr>
            <a:lstStyle/>
            <a:p>
              <a:pPr defTabSz="914353" eaLnBrk="1" fontAlgn="auto" hangingPunct="1">
                <a:spcBef>
                  <a:spcPts val="0"/>
                </a:spcBef>
                <a:spcAft>
                  <a:spcPts val="0"/>
                </a:spcAft>
              </a:pPr>
              <a:r>
                <a:rPr lang="en-US" sz="2000" dirty="0">
                  <a:solidFill>
                    <a:prstClr val="black"/>
                  </a:solidFill>
                  <a:latin typeface="Cambria" panose="02040503050406030204" pitchFamily="18" charset="0"/>
                  <a:ea typeface=""/>
                  <a:cs typeface=""/>
                </a:rPr>
                <a:t>MIND injection 2 sides Day 0</a:t>
              </a:r>
            </a:p>
          </p:txBody>
        </p:sp>
        <p:sp>
          <p:nvSpPr>
            <p:cNvPr id="66" name="TextBox 65">
              <a:extLst>
                <a:ext uri="{FF2B5EF4-FFF2-40B4-BE49-F238E27FC236}">
                  <a16:creationId xmlns:a16="http://schemas.microsoft.com/office/drawing/2014/main" id="{F84FF5F7-B922-B343-8B98-FDDD0E195A53}"/>
                </a:ext>
              </a:extLst>
            </p:cNvPr>
            <p:cNvSpPr txBox="1"/>
            <p:nvPr/>
          </p:nvSpPr>
          <p:spPr>
            <a:xfrm>
              <a:off x="2741261" y="14738625"/>
              <a:ext cx="2523680" cy="707887"/>
            </a:xfrm>
            <a:prstGeom prst="rect">
              <a:avLst/>
            </a:prstGeom>
            <a:noFill/>
          </p:spPr>
          <p:txBody>
            <a:bodyPr wrap="square" rtlCol="0">
              <a:spAutoFit/>
            </a:bodyPr>
            <a:lstStyle/>
            <a:p>
              <a:pPr algn="ctr" defTabSz="914353" eaLnBrk="1" fontAlgn="auto" hangingPunct="1">
                <a:spcBef>
                  <a:spcPts val="0"/>
                </a:spcBef>
                <a:spcAft>
                  <a:spcPts val="0"/>
                </a:spcAft>
              </a:pPr>
              <a:r>
                <a:rPr lang="en-US" sz="2000" dirty="0">
                  <a:solidFill>
                    <a:prstClr val="black"/>
                  </a:solidFill>
                  <a:latin typeface="Cambria" panose="02040503050406030204" pitchFamily="18" charset="0"/>
                  <a:ea typeface=""/>
                  <a:cs typeface=""/>
                </a:rPr>
                <a:t>Start treatment day 27</a:t>
              </a:r>
            </a:p>
          </p:txBody>
        </p:sp>
        <p:sp>
          <p:nvSpPr>
            <p:cNvPr id="67" name="TextBox 66">
              <a:extLst>
                <a:ext uri="{FF2B5EF4-FFF2-40B4-BE49-F238E27FC236}">
                  <a16:creationId xmlns:a16="http://schemas.microsoft.com/office/drawing/2014/main" id="{1648C934-F352-1D43-86AA-0BBD8B1995DE}"/>
                </a:ext>
              </a:extLst>
            </p:cNvPr>
            <p:cNvSpPr txBox="1"/>
            <p:nvPr/>
          </p:nvSpPr>
          <p:spPr>
            <a:xfrm>
              <a:off x="5278536" y="13764661"/>
              <a:ext cx="2921440" cy="707887"/>
            </a:xfrm>
            <a:prstGeom prst="rect">
              <a:avLst/>
            </a:prstGeom>
            <a:noFill/>
          </p:spPr>
          <p:txBody>
            <a:bodyPr wrap="none" rtlCol="0">
              <a:spAutoFit/>
            </a:bodyPr>
            <a:lstStyle/>
            <a:p>
              <a:pPr algn="ctr" defTabSz="914353" eaLnBrk="1" fontAlgn="auto" hangingPunct="1">
                <a:spcBef>
                  <a:spcPts val="0"/>
                </a:spcBef>
                <a:spcAft>
                  <a:spcPts val="0"/>
                </a:spcAft>
              </a:pPr>
              <a:r>
                <a:rPr lang="en-US" sz="2000" dirty="0">
                  <a:solidFill>
                    <a:prstClr val="black"/>
                  </a:solidFill>
                  <a:latin typeface="Cambria" panose="02040503050406030204" pitchFamily="18" charset="0"/>
                  <a:ea typeface=""/>
                  <a:cs typeface=""/>
                </a:rPr>
                <a:t>11 weeks</a:t>
              </a:r>
            </a:p>
            <a:p>
              <a:pPr algn="ctr" defTabSz="914353" eaLnBrk="1" fontAlgn="auto" hangingPunct="1">
                <a:spcBef>
                  <a:spcPts val="0"/>
                </a:spcBef>
                <a:spcAft>
                  <a:spcPts val="0"/>
                </a:spcAft>
              </a:pPr>
              <a:r>
                <a:rPr lang="en-US" sz="2000" dirty="0">
                  <a:solidFill>
                    <a:prstClr val="black"/>
                  </a:solidFill>
                  <a:latin typeface="Cambria" panose="02040503050406030204" pitchFamily="18" charset="0"/>
                  <a:ea typeface=""/>
                  <a:cs typeface=""/>
                </a:rPr>
                <a:t> IVIS imaging every week</a:t>
              </a:r>
            </a:p>
          </p:txBody>
        </p:sp>
        <p:sp>
          <p:nvSpPr>
            <p:cNvPr id="68" name="TextBox 67">
              <a:extLst>
                <a:ext uri="{FF2B5EF4-FFF2-40B4-BE49-F238E27FC236}">
                  <a16:creationId xmlns:a16="http://schemas.microsoft.com/office/drawing/2014/main" id="{33678C83-90A3-E848-913F-5A07B3B5C972}"/>
                </a:ext>
              </a:extLst>
            </p:cNvPr>
            <p:cNvSpPr txBox="1"/>
            <p:nvPr/>
          </p:nvSpPr>
          <p:spPr>
            <a:xfrm>
              <a:off x="9830131" y="13472087"/>
              <a:ext cx="3021533" cy="707886"/>
            </a:xfrm>
            <a:prstGeom prst="rect">
              <a:avLst/>
            </a:prstGeom>
            <a:noFill/>
          </p:spPr>
          <p:txBody>
            <a:bodyPr wrap="none" rtlCol="0">
              <a:spAutoFit/>
            </a:bodyPr>
            <a:lstStyle/>
            <a:p>
              <a:pPr defTabSz="914353" eaLnBrk="1" fontAlgn="auto" hangingPunct="1">
                <a:spcBef>
                  <a:spcPts val="0"/>
                </a:spcBef>
                <a:spcAft>
                  <a:spcPts val="0"/>
                </a:spcAft>
              </a:pPr>
              <a:r>
                <a:rPr lang="en-US" sz="2000" dirty="0">
                  <a:solidFill>
                    <a:prstClr val="black"/>
                  </a:solidFill>
                  <a:latin typeface="Cambria" panose="02040503050406030204" pitchFamily="18" charset="0"/>
                  <a:ea typeface=""/>
                  <a:cs typeface=""/>
                </a:rPr>
                <a:t>End Point Ex vivo imaging</a:t>
              </a:r>
            </a:p>
            <a:p>
              <a:pPr defTabSz="914353" eaLnBrk="1" fontAlgn="auto" hangingPunct="1">
                <a:spcBef>
                  <a:spcPts val="0"/>
                </a:spcBef>
                <a:spcAft>
                  <a:spcPts val="0"/>
                </a:spcAft>
              </a:pPr>
              <a:endParaRPr lang="en-US" sz="2000" dirty="0">
                <a:solidFill>
                  <a:prstClr val="black"/>
                </a:solidFill>
                <a:latin typeface="Cambria" panose="02040503050406030204" pitchFamily="18" charset="0"/>
                <a:ea typeface=""/>
                <a:cs typeface=""/>
              </a:endParaRPr>
            </a:p>
          </p:txBody>
        </p:sp>
        <p:sp>
          <p:nvSpPr>
            <p:cNvPr id="69" name="TextBox 68">
              <a:extLst>
                <a:ext uri="{FF2B5EF4-FFF2-40B4-BE49-F238E27FC236}">
                  <a16:creationId xmlns:a16="http://schemas.microsoft.com/office/drawing/2014/main" id="{9E55F12B-034F-B246-943C-EF4860C02FD2}"/>
                </a:ext>
              </a:extLst>
            </p:cNvPr>
            <p:cNvSpPr txBox="1"/>
            <p:nvPr/>
          </p:nvSpPr>
          <p:spPr>
            <a:xfrm>
              <a:off x="416286" y="15549049"/>
              <a:ext cx="12929480" cy="2554545"/>
            </a:xfrm>
            <a:prstGeom prst="rect">
              <a:avLst/>
            </a:prstGeom>
            <a:noFill/>
          </p:spPr>
          <p:txBody>
            <a:bodyPr wrap="square" rtlCol="0">
              <a:spAutoFit/>
            </a:bodyPr>
            <a:lstStyle/>
            <a:p>
              <a:pPr defTabSz="914353" eaLnBrk="1" fontAlgn="auto" hangingPunct="1">
                <a:spcBef>
                  <a:spcPts val="0"/>
                </a:spcBef>
                <a:spcAft>
                  <a:spcPts val="0"/>
                </a:spcAft>
              </a:pPr>
              <a:r>
                <a:rPr lang="en-US" sz="2000" dirty="0">
                  <a:solidFill>
                    <a:prstClr val="black"/>
                  </a:solidFill>
                  <a:latin typeface="Cambria" panose="02040503050406030204" pitchFamily="18" charset="0"/>
                  <a:ea typeface=""/>
                  <a:cs typeface=""/>
                </a:rPr>
                <a:t>Treatments: </a:t>
              </a:r>
            </a:p>
            <a:p>
              <a:pPr marL="285750" indent="-285750" defTabSz="914353" eaLnBrk="1" fontAlgn="auto" hangingPunct="1">
                <a:spcBef>
                  <a:spcPts val="0"/>
                </a:spcBef>
                <a:spcAft>
                  <a:spcPts val="0"/>
                </a:spcAft>
                <a:buFont typeface="Arial"/>
                <a:buChar char="•"/>
              </a:pPr>
              <a:r>
                <a:rPr lang="en-US" sz="2000" dirty="0" err="1">
                  <a:solidFill>
                    <a:prstClr val="black"/>
                  </a:solidFill>
                  <a:latin typeface="Cambria" panose="02040503050406030204" pitchFamily="18" charset="0"/>
                  <a:ea typeface=""/>
                  <a:cs typeface=""/>
                </a:rPr>
                <a:t>Veh</a:t>
              </a:r>
              <a:r>
                <a:rPr lang="en-US" sz="2000" dirty="0">
                  <a:solidFill>
                    <a:prstClr val="black"/>
                  </a:solidFill>
                  <a:latin typeface="Cambria" panose="02040503050406030204" pitchFamily="18" charset="0"/>
                  <a:ea typeface=""/>
                  <a:cs typeface=""/>
                </a:rPr>
                <a:t>  5 days/week </a:t>
              </a:r>
              <a:r>
                <a:rPr lang="en-US" sz="2000" dirty="0" err="1">
                  <a:solidFill>
                    <a:prstClr val="black"/>
                  </a:solidFill>
                  <a:latin typeface="Cambria" panose="02040503050406030204" pitchFamily="18" charset="0"/>
                  <a:ea typeface=""/>
                  <a:cs typeface=""/>
                </a:rPr>
                <a:t>sc</a:t>
              </a:r>
              <a:endParaRPr lang="en-US" sz="2000" dirty="0">
                <a:solidFill>
                  <a:prstClr val="black"/>
                </a:solidFill>
                <a:latin typeface="Cambria" panose="02040503050406030204" pitchFamily="18" charset="0"/>
                <a:ea typeface=""/>
                <a:cs typeface=""/>
              </a:endParaRPr>
            </a:p>
            <a:p>
              <a:pPr marL="285750" indent="-285750" defTabSz="914353" eaLnBrk="1" fontAlgn="auto" hangingPunct="1">
                <a:spcBef>
                  <a:spcPts val="0"/>
                </a:spcBef>
                <a:spcAft>
                  <a:spcPts val="0"/>
                </a:spcAft>
                <a:buFont typeface="Arial"/>
                <a:buChar char="•"/>
              </a:pPr>
              <a:r>
                <a:rPr lang="en-US" sz="2000" dirty="0" err="1">
                  <a:solidFill>
                    <a:prstClr val="black"/>
                  </a:solidFill>
                  <a:latin typeface="Cambria" panose="02040503050406030204" pitchFamily="18" charset="0"/>
                  <a:ea typeface=""/>
                  <a:cs typeface=""/>
                </a:rPr>
                <a:t>Laso</a:t>
              </a:r>
              <a:r>
                <a:rPr lang="en-US" sz="2000" dirty="0">
                  <a:solidFill>
                    <a:prstClr val="black"/>
                  </a:solidFill>
                  <a:latin typeface="Cambria" panose="02040503050406030204" pitchFamily="18" charset="0"/>
                  <a:ea typeface=""/>
                  <a:cs typeface=""/>
                </a:rPr>
                <a:t> 10 mg/kg, 5 times/week </a:t>
              </a:r>
              <a:r>
                <a:rPr lang="en-US" sz="2000" dirty="0" err="1">
                  <a:solidFill>
                    <a:prstClr val="black"/>
                  </a:solidFill>
                  <a:latin typeface="Cambria" panose="02040503050406030204" pitchFamily="18" charset="0"/>
                  <a:ea typeface=""/>
                  <a:cs typeface=""/>
                </a:rPr>
                <a:t>sc</a:t>
              </a:r>
              <a:endParaRPr lang="en-US" sz="2000" dirty="0">
                <a:solidFill>
                  <a:prstClr val="black"/>
                </a:solidFill>
                <a:latin typeface="Cambria" panose="02040503050406030204" pitchFamily="18" charset="0"/>
                <a:ea typeface=""/>
                <a:cs typeface=""/>
              </a:endParaRPr>
            </a:p>
            <a:p>
              <a:pPr marL="285750" indent="-285750" defTabSz="914353" eaLnBrk="1" fontAlgn="auto" hangingPunct="1">
                <a:spcBef>
                  <a:spcPts val="0"/>
                </a:spcBef>
                <a:spcAft>
                  <a:spcPts val="0"/>
                </a:spcAft>
                <a:buFont typeface="Arial"/>
                <a:buChar char="•"/>
              </a:pPr>
              <a:r>
                <a:rPr lang="en-US" sz="2000" dirty="0" err="1">
                  <a:solidFill>
                    <a:prstClr val="black"/>
                  </a:solidFill>
                  <a:latin typeface="Cambria" panose="02040503050406030204" pitchFamily="18" charset="0"/>
                  <a:ea typeface=""/>
                  <a:cs typeface=""/>
                </a:rPr>
                <a:t>Palbo</a:t>
              </a:r>
              <a:r>
                <a:rPr lang="en-US" sz="2000" dirty="0">
                  <a:solidFill>
                    <a:prstClr val="black"/>
                  </a:solidFill>
                  <a:latin typeface="Cambria" panose="02040503050406030204" pitchFamily="18" charset="0"/>
                  <a:ea typeface=""/>
                  <a:cs typeface=""/>
                </a:rPr>
                <a:t> 70 mg/kg</a:t>
              </a:r>
            </a:p>
            <a:p>
              <a:pPr marL="285750" indent="-285750" defTabSz="914353" eaLnBrk="1" fontAlgn="auto" hangingPunct="1">
                <a:spcBef>
                  <a:spcPts val="0"/>
                </a:spcBef>
                <a:spcAft>
                  <a:spcPts val="0"/>
                </a:spcAft>
                <a:buFont typeface="Arial"/>
                <a:buChar char="•"/>
              </a:pPr>
              <a:r>
                <a:rPr lang="en-US" sz="2000" dirty="0" err="1">
                  <a:solidFill>
                    <a:prstClr val="black"/>
                  </a:solidFill>
                  <a:latin typeface="Cambria" panose="02040503050406030204" pitchFamily="18" charset="0"/>
                  <a:ea typeface=""/>
                  <a:cs typeface=""/>
                </a:rPr>
                <a:t>Fulvestrant</a:t>
              </a:r>
              <a:r>
                <a:rPr lang="en-US" sz="2000" dirty="0">
                  <a:solidFill>
                    <a:prstClr val="black"/>
                  </a:solidFill>
                  <a:latin typeface="Cambria" panose="02040503050406030204" pitchFamily="18" charset="0"/>
                  <a:ea typeface=""/>
                  <a:cs typeface=""/>
                </a:rPr>
                <a:t> 5mg/mouse (~250 mg/kg)  1/week  </a:t>
              </a:r>
              <a:r>
                <a:rPr lang="en-US" sz="2000" dirty="0" err="1">
                  <a:solidFill>
                    <a:prstClr val="black"/>
                  </a:solidFill>
                  <a:latin typeface="Cambria" panose="02040503050406030204" pitchFamily="18" charset="0"/>
                  <a:ea typeface=""/>
                  <a:cs typeface=""/>
                </a:rPr>
                <a:t>sc</a:t>
              </a:r>
              <a:r>
                <a:rPr lang="en-US" sz="2000" dirty="0">
                  <a:solidFill>
                    <a:prstClr val="black"/>
                  </a:solidFill>
                  <a:latin typeface="Cambria" panose="02040503050406030204" pitchFamily="18" charset="0"/>
                  <a:ea typeface=""/>
                  <a:cs typeface=""/>
                </a:rPr>
                <a:t> </a:t>
              </a:r>
            </a:p>
            <a:p>
              <a:pPr marL="285750" indent="-285750" defTabSz="914353" eaLnBrk="1" fontAlgn="auto" hangingPunct="1">
                <a:spcBef>
                  <a:spcPts val="0"/>
                </a:spcBef>
                <a:spcAft>
                  <a:spcPts val="0"/>
                </a:spcAft>
                <a:buFont typeface="Arial"/>
                <a:buChar char="•"/>
              </a:pPr>
              <a:r>
                <a:rPr lang="en-US" sz="2000" dirty="0" err="1">
                  <a:solidFill>
                    <a:prstClr val="black"/>
                  </a:solidFill>
                  <a:latin typeface="Cambria" panose="02040503050406030204" pitchFamily="18" charset="0"/>
                  <a:ea typeface=""/>
                  <a:cs typeface=""/>
                </a:rPr>
                <a:t>Laso</a:t>
              </a:r>
              <a:r>
                <a:rPr lang="en-US" sz="2000" dirty="0">
                  <a:solidFill>
                    <a:prstClr val="black"/>
                  </a:solidFill>
                  <a:latin typeface="Cambria" panose="02040503050406030204" pitchFamily="18" charset="0"/>
                  <a:ea typeface=""/>
                  <a:cs typeface=""/>
                </a:rPr>
                <a:t> + </a:t>
              </a:r>
              <a:r>
                <a:rPr lang="en-US" sz="2000" dirty="0" err="1">
                  <a:solidFill>
                    <a:prstClr val="black"/>
                  </a:solidFill>
                  <a:latin typeface="Cambria" panose="02040503050406030204" pitchFamily="18" charset="0"/>
                  <a:ea typeface=""/>
                  <a:cs typeface=""/>
                </a:rPr>
                <a:t>Palbo</a:t>
              </a:r>
              <a:endParaRPr lang="en-US" sz="2000" dirty="0">
                <a:solidFill>
                  <a:prstClr val="black"/>
                </a:solidFill>
                <a:latin typeface="Cambria" panose="02040503050406030204" pitchFamily="18" charset="0"/>
                <a:ea typeface=""/>
                <a:cs typeface=""/>
              </a:endParaRPr>
            </a:p>
            <a:p>
              <a:pPr marL="285750" indent="-285750" defTabSz="914353" eaLnBrk="1" fontAlgn="auto" hangingPunct="1">
                <a:spcBef>
                  <a:spcPts val="0"/>
                </a:spcBef>
                <a:spcAft>
                  <a:spcPts val="0"/>
                </a:spcAft>
                <a:buFont typeface="Arial"/>
                <a:buChar char="•"/>
              </a:pPr>
              <a:r>
                <a:rPr lang="en-US" sz="2000" dirty="0" err="1">
                  <a:solidFill>
                    <a:prstClr val="black"/>
                  </a:solidFill>
                  <a:latin typeface="Cambria" panose="02040503050406030204" pitchFamily="18" charset="0"/>
                  <a:ea typeface=""/>
                  <a:cs typeface=""/>
                </a:rPr>
                <a:t>Palbo</a:t>
              </a:r>
              <a:r>
                <a:rPr lang="en-US" sz="2000" dirty="0">
                  <a:solidFill>
                    <a:prstClr val="black"/>
                  </a:solidFill>
                  <a:latin typeface="Cambria" panose="02040503050406030204" pitchFamily="18" charset="0"/>
                  <a:ea typeface=""/>
                  <a:cs typeface=""/>
                </a:rPr>
                <a:t> + </a:t>
              </a:r>
              <a:r>
                <a:rPr lang="en-US" sz="2000" dirty="0" err="1">
                  <a:solidFill>
                    <a:prstClr val="black"/>
                  </a:solidFill>
                  <a:latin typeface="Cambria" panose="02040503050406030204" pitchFamily="18" charset="0"/>
                  <a:ea typeface=""/>
                  <a:cs typeface=""/>
                </a:rPr>
                <a:t>fulvestrant</a:t>
              </a:r>
              <a:endParaRPr lang="en-US" sz="2000" dirty="0">
                <a:solidFill>
                  <a:prstClr val="black"/>
                </a:solidFill>
                <a:latin typeface="Cambria" panose="02040503050406030204" pitchFamily="18" charset="0"/>
                <a:ea typeface=""/>
                <a:cs typeface=""/>
              </a:endParaRPr>
            </a:p>
            <a:p>
              <a:pPr defTabSz="914353" eaLnBrk="1" fontAlgn="auto" hangingPunct="1">
                <a:spcBef>
                  <a:spcPts val="0"/>
                </a:spcBef>
                <a:spcAft>
                  <a:spcPts val="0"/>
                </a:spcAft>
              </a:pPr>
              <a:endParaRPr lang="en-US" sz="2000" dirty="0">
                <a:solidFill>
                  <a:prstClr val="black"/>
                </a:solidFill>
                <a:latin typeface="Cambria" panose="02040503050406030204" pitchFamily="18" charset="0"/>
                <a:ea typeface=""/>
                <a:cs typeface=""/>
              </a:endParaRPr>
            </a:p>
          </p:txBody>
        </p:sp>
        <p:cxnSp>
          <p:nvCxnSpPr>
            <p:cNvPr id="70" name="Straight Arrow Connector 69">
              <a:extLst>
                <a:ext uri="{FF2B5EF4-FFF2-40B4-BE49-F238E27FC236}">
                  <a16:creationId xmlns:a16="http://schemas.microsoft.com/office/drawing/2014/main" id="{55BD5FA0-F787-FE42-88C3-64A7A31C0A71}"/>
                </a:ext>
              </a:extLst>
            </p:cNvPr>
            <p:cNvCxnSpPr/>
            <p:nvPr/>
          </p:nvCxnSpPr>
          <p:spPr>
            <a:xfrm flipV="1">
              <a:off x="3290995" y="13757072"/>
              <a:ext cx="0" cy="984009"/>
            </a:xfrm>
            <a:prstGeom prst="straightConnector1">
              <a:avLst/>
            </a:prstGeom>
            <a:ln w="57150" cmpd="sng">
              <a:tailEnd type="arrow"/>
            </a:ln>
            <a:effectLst/>
          </p:spPr>
          <p:style>
            <a:lnRef idx="2">
              <a:schemeClr val="accent1"/>
            </a:lnRef>
            <a:fillRef idx="0">
              <a:schemeClr val="accent1"/>
            </a:fillRef>
            <a:effectRef idx="1">
              <a:schemeClr val="accent1"/>
            </a:effectRef>
            <a:fontRef idx="minor">
              <a:schemeClr val="tx1"/>
            </a:fontRef>
          </p:style>
        </p:cxnSp>
        <p:sp>
          <p:nvSpPr>
            <p:cNvPr id="74" name="object 2">
              <a:extLst>
                <a:ext uri="{FF2B5EF4-FFF2-40B4-BE49-F238E27FC236}">
                  <a16:creationId xmlns:a16="http://schemas.microsoft.com/office/drawing/2014/main" id="{D4221655-CB18-5C4C-BA77-79FE022C3552}"/>
                </a:ext>
              </a:extLst>
            </p:cNvPr>
            <p:cNvSpPr/>
            <p:nvPr/>
          </p:nvSpPr>
          <p:spPr>
            <a:xfrm>
              <a:off x="482355" y="12233472"/>
              <a:ext cx="2158958" cy="1447964"/>
            </a:xfrm>
            <a:prstGeom prst="rect">
              <a:avLst/>
            </a:prstGeom>
            <a:blipFill>
              <a:blip r:embed="rId18" cstate="email">
                <a:extLst>
                  <a:ext uri="{28A0092B-C50C-407E-A947-70E740481C1C}">
                    <a14:useLocalDpi xmlns:a14="http://schemas.microsoft.com/office/drawing/2010/main"/>
                  </a:ext>
                </a:extLst>
              </a:blip>
              <a:stretch>
                <a:fillRect l="-60439"/>
              </a:stretch>
            </a:blipFill>
          </p:spPr>
          <p:txBody>
            <a:bodyPr wrap="square" lIns="0" tIns="0" rIns="0" bIns="0" rtlCol="0"/>
            <a:lstStyle/>
            <a:p>
              <a:pPr defTabSz="914353" eaLnBrk="1" fontAlgn="auto" hangingPunct="1">
                <a:spcBef>
                  <a:spcPts val="0"/>
                </a:spcBef>
                <a:spcAft>
                  <a:spcPts val="0"/>
                </a:spcAft>
              </a:pPr>
              <a:endParaRPr sz="2000">
                <a:solidFill>
                  <a:prstClr val="black"/>
                </a:solidFill>
                <a:latin typeface="Cambria" panose="02040503050406030204" pitchFamily="18" charset="0"/>
                <a:ea typeface=""/>
                <a:cs typeface=""/>
              </a:endParaRPr>
            </a:p>
          </p:txBody>
        </p:sp>
        <p:sp>
          <p:nvSpPr>
            <p:cNvPr id="3" name="TextBox 2">
              <a:extLst>
                <a:ext uri="{FF2B5EF4-FFF2-40B4-BE49-F238E27FC236}">
                  <a16:creationId xmlns:a16="http://schemas.microsoft.com/office/drawing/2014/main" id="{682B2D87-7A75-2741-9681-E6B7658B255E}"/>
                </a:ext>
              </a:extLst>
            </p:cNvPr>
            <p:cNvSpPr txBox="1"/>
            <p:nvPr/>
          </p:nvSpPr>
          <p:spPr>
            <a:xfrm>
              <a:off x="6969128" y="15614087"/>
              <a:ext cx="6704721" cy="2554545"/>
            </a:xfrm>
            <a:prstGeom prst="rect">
              <a:avLst/>
            </a:prstGeom>
            <a:noFill/>
          </p:spPr>
          <p:txBody>
            <a:bodyPr wrap="none" rtlCol="0">
              <a:spAutoFit/>
            </a:bodyPr>
            <a:lstStyle/>
            <a:p>
              <a:pPr defTabSz="914353"/>
              <a:r>
                <a:rPr lang="en-US" sz="2000" dirty="0">
                  <a:solidFill>
                    <a:prstClr val="black"/>
                  </a:solidFill>
                  <a:latin typeface="Cambria" panose="02040503050406030204" pitchFamily="18" charset="0"/>
                  <a:ea typeface=""/>
                  <a:cs typeface=""/>
                </a:rPr>
                <a:t>Treatments: </a:t>
              </a:r>
            </a:p>
            <a:p>
              <a:pPr marL="285750" indent="-285750" defTabSz="914353">
                <a:buFont typeface="Arial"/>
                <a:buChar char="•"/>
              </a:pPr>
              <a:r>
                <a:rPr lang="en-US" sz="2000" dirty="0">
                  <a:solidFill>
                    <a:prstClr val="black"/>
                  </a:solidFill>
                  <a:latin typeface="Cambria" panose="02040503050406030204" pitchFamily="18" charset="0"/>
                  <a:ea typeface=""/>
                  <a:cs typeface=""/>
                </a:rPr>
                <a:t>Letrozole 1 </a:t>
              </a:r>
              <a:r>
                <a:rPr lang="en-US" sz="2000" dirty="0">
                  <a:sym typeface="Symbol" pitchFamily="2" charset="2"/>
                </a:rPr>
                <a:t></a:t>
              </a:r>
              <a:r>
                <a:rPr lang="en-US" sz="2000" dirty="0">
                  <a:solidFill>
                    <a:prstClr val="black"/>
                  </a:solidFill>
                  <a:latin typeface="Cambria" panose="02040503050406030204" pitchFamily="18" charset="0"/>
                  <a:ea typeface=""/>
                  <a:cs typeface=""/>
                </a:rPr>
                <a:t>g 5 days/week </a:t>
              </a:r>
              <a:r>
                <a:rPr lang="en-US" sz="2000" dirty="0" err="1">
                  <a:solidFill>
                    <a:prstClr val="black"/>
                  </a:solidFill>
                  <a:latin typeface="Cambria" panose="02040503050406030204" pitchFamily="18" charset="0"/>
                  <a:ea typeface=""/>
                  <a:cs typeface=""/>
                </a:rPr>
                <a:t>sc</a:t>
              </a:r>
              <a:endParaRPr lang="en-US" sz="2000" dirty="0">
                <a:solidFill>
                  <a:prstClr val="black"/>
                </a:solidFill>
                <a:latin typeface="Cambria" panose="02040503050406030204" pitchFamily="18" charset="0"/>
                <a:ea typeface=""/>
                <a:cs typeface=""/>
              </a:endParaRPr>
            </a:p>
            <a:p>
              <a:pPr marL="285750" indent="-285750" defTabSz="914353">
                <a:buFont typeface="Arial"/>
                <a:buChar char="•"/>
              </a:pPr>
              <a:r>
                <a:rPr lang="en-US" sz="2000" dirty="0">
                  <a:solidFill>
                    <a:prstClr val="black"/>
                  </a:solidFill>
                  <a:latin typeface="Cambria" panose="02040503050406030204" pitchFamily="18" charset="0"/>
                  <a:ea typeface=""/>
                  <a:cs typeface=""/>
                </a:rPr>
                <a:t>Let + </a:t>
              </a:r>
              <a:r>
                <a:rPr lang="en-US" sz="2000" dirty="0" err="1">
                  <a:solidFill>
                    <a:prstClr val="black"/>
                  </a:solidFill>
                  <a:latin typeface="Cambria" panose="02040503050406030204" pitchFamily="18" charset="0"/>
                  <a:ea typeface=""/>
                  <a:cs typeface=""/>
                </a:rPr>
                <a:t>Laso</a:t>
              </a:r>
              <a:r>
                <a:rPr lang="en-US" sz="2000" dirty="0">
                  <a:solidFill>
                    <a:prstClr val="black"/>
                  </a:solidFill>
                  <a:latin typeface="Cambria" panose="02040503050406030204" pitchFamily="18" charset="0"/>
                  <a:ea typeface=""/>
                  <a:cs typeface=""/>
                </a:rPr>
                <a:t> 10 mg/kg, 5 times/week </a:t>
              </a:r>
              <a:r>
                <a:rPr lang="en-US" sz="2000" dirty="0" err="1">
                  <a:solidFill>
                    <a:prstClr val="black"/>
                  </a:solidFill>
                  <a:latin typeface="Cambria" panose="02040503050406030204" pitchFamily="18" charset="0"/>
                  <a:ea typeface=""/>
                  <a:cs typeface=""/>
                </a:rPr>
                <a:t>sc</a:t>
              </a:r>
              <a:endParaRPr lang="en-US" sz="2000" dirty="0">
                <a:solidFill>
                  <a:prstClr val="black"/>
                </a:solidFill>
                <a:latin typeface="Cambria" panose="02040503050406030204" pitchFamily="18" charset="0"/>
                <a:ea typeface=""/>
                <a:cs typeface=""/>
              </a:endParaRPr>
            </a:p>
            <a:p>
              <a:pPr marL="285750" indent="-285750" defTabSz="914353">
                <a:buFont typeface="Arial"/>
                <a:buChar char="•"/>
              </a:pPr>
              <a:r>
                <a:rPr lang="en-US" sz="2000" dirty="0">
                  <a:solidFill>
                    <a:prstClr val="black"/>
                  </a:solidFill>
                  <a:latin typeface="Cambria" panose="02040503050406030204" pitchFamily="18" charset="0"/>
                  <a:ea typeface=""/>
                  <a:cs typeface=""/>
                </a:rPr>
                <a:t>Let +  </a:t>
              </a:r>
              <a:r>
                <a:rPr lang="en-US" sz="2000" dirty="0" err="1">
                  <a:solidFill>
                    <a:prstClr val="black"/>
                  </a:solidFill>
                  <a:latin typeface="Cambria" panose="02040503050406030204" pitchFamily="18" charset="0"/>
                  <a:ea typeface=""/>
                  <a:cs typeface=""/>
                </a:rPr>
                <a:t>Palbo</a:t>
              </a:r>
              <a:r>
                <a:rPr lang="en-US" sz="2000" dirty="0">
                  <a:solidFill>
                    <a:prstClr val="black"/>
                  </a:solidFill>
                  <a:latin typeface="Cambria" panose="02040503050406030204" pitchFamily="18" charset="0"/>
                  <a:ea typeface=""/>
                  <a:cs typeface=""/>
                </a:rPr>
                <a:t> 70 mg/kg</a:t>
              </a:r>
            </a:p>
            <a:p>
              <a:pPr marL="285750" indent="-285750" defTabSz="914353">
                <a:buFont typeface="Arial"/>
                <a:buChar char="•"/>
              </a:pPr>
              <a:r>
                <a:rPr lang="en-US" sz="2000" dirty="0">
                  <a:solidFill>
                    <a:prstClr val="black"/>
                  </a:solidFill>
                  <a:latin typeface="Cambria" panose="02040503050406030204" pitchFamily="18" charset="0"/>
                  <a:ea typeface=""/>
                  <a:cs typeface=""/>
                </a:rPr>
                <a:t>Let + </a:t>
              </a:r>
              <a:r>
                <a:rPr lang="en-US" sz="2000" dirty="0" err="1">
                  <a:solidFill>
                    <a:prstClr val="black"/>
                  </a:solidFill>
                  <a:latin typeface="Cambria" panose="02040503050406030204" pitchFamily="18" charset="0"/>
                  <a:ea typeface=""/>
                  <a:cs typeface=""/>
                </a:rPr>
                <a:t>Fulvestrant</a:t>
              </a:r>
              <a:r>
                <a:rPr lang="en-US" sz="2000" dirty="0">
                  <a:solidFill>
                    <a:prstClr val="black"/>
                  </a:solidFill>
                  <a:latin typeface="Cambria" panose="02040503050406030204" pitchFamily="18" charset="0"/>
                  <a:ea typeface=""/>
                  <a:cs typeface=""/>
                </a:rPr>
                <a:t> 5mg/mouse (~250 mg/kg)  1/week  </a:t>
              </a:r>
              <a:r>
                <a:rPr lang="en-US" sz="2000" dirty="0" err="1">
                  <a:solidFill>
                    <a:prstClr val="black"/>
                  </a:solidFill>
                  <a:latin typeface="Cambria" panose="02040503050406030204" pitchFamily="18" charset="0"/>
                  <a:ea typeface=""/>
                  <a:cs typeface=""/>
                </a:rPr>
                <a:t>sc</a:t>
              </a:r>
              <a:r>
                <a:rPr lang="en-US" sz="2000" dirty="0">
                  <a:solidFill>
                    <a:prstClr val="black"/>
                  </a:solidFill>
                  <a:latin typeface="Cambria" panose="02040503050406030204" pitchFamily="18" charset="0"/>
                  <a:ea typeface=""/>
                  <a:cs typeface=""/>
                </a:rPr>
                <a:t> </a:t>
              </a:r>
            </a:p>
            <a:p>
              <a:pPr marL="285750" indent="-285750" defTabSz="914353">
                <a:buFont typeface="Arial"/>
                <a:buChar char="•"/>
              </a:pPr>
              <a:r>
                <a:rPr lang="en-US" sz="2000" dirty="0">
                  <a:solidFill>
                    <a:prstClr val="black"/>
                  </a:solidFill>
                  <a:latin typeface="Cambria" panose="02040503050406030204" pitchFamily="18" charset="0"/>
                  <a:ea typeface=""/>
                  <a:cs typeface=""/>
                </a:rPr>
                <a:t>Let + </a:t>
              </a:r>
              <a:r>
                <a:rPr lang="en-US" sz="2000" dirty="0" err="1">
                  <a:solidFill>
                    <a:prstClr val="black"/>
                  </a:solidFill>
                  <a:latin typeface="Cambria" panose="02040503050406030204" pitchFamily="18" charset="0"/>
                  <a:ea typeface=""/>
                  <a:cs typeface=""/>
                </a:rPr>
                <a:t>Laso</a:t>
              </a:r>
              <a:r>
                <a:rPr lang="en-US" sz="2000" dirty="0">
                  <a:solidFill>
                    <a:prstClr val="black"/>
                  </a:solidFill>
                  <a:latin typeface="Cambria" panose="02040503050406030204" pitchFamily="18" charset="0"/>
                  <a:ea typeface=""/>
                  <a:cs typeface=""/>
                </a:rPr>
                <a:t> + </a:t>
              </a:r>
              <a:r>
                <a:rPr lang="en-US" sz="2000" dirty="0" err="1">
                  <a:solidFill>
                    <a:prstClr val="black"/>
                  </a:solidFill>
                  <a:latin typeface="Cambria" panose="02040503050406030204" pitchFamily="18" charset="0"/>
                  <a:ea typeface=""/>
                  <a:cs typeface=""/>
                </a:rPr>
                <a:t>Palbo</a:t>
              </a:r>
              <a:endParaRPr lang="en-US" sz="2000" dirty="0">
                <a:solidFill>
                  <a:prstClr val="black"/>
                </a:solidFill>
                <a:latin typeface="Cambria" panose="02040503050406030204" pitchFamily="18" charset="0"/>
                <a:ea typeface=""/>
                <a:cs typeface=""/>
              </a:endParaRPr>
            </a:p>
            <a:p>
              <a:pPr marL="285750" indent="-285750" defTabSz="914353">
                <a:buFont typeface="Arial"/>
                <a:buChar char="•"/>
              </a:pPr>
              <a:r>
                <a:rPr lang="en-US" sz="2000" dirty="0">
                  <a:solidFill>
                    <a:prstClr val="black"/>
                  </a:solidFill>
                  <a:latin typeface="Cambria" panose="02040503050406030204" pitchFamily="18" charset="0"/>
                  <a:ea typeface=""/>
                  <a:cs typeface=""/>
                </a:rPr>
                <a:t>Let + </a:t>
              </a:r>
              <a:r>
                <a:rPr lang="en-US" sz="2000" dirty="0" err="1">
                  <a:solidFill>
                    <a:prstClr val="black"/>
                  </a:solidFill>
                  <a:latin typeface="Cambria" panose="02040503050406030204" pitchFamily="18" charset="0"/>
                  <a:ea typeface=""/>
                  <a:cs typeface=""/>
                </a:rPr>
                <a:t>Palbo</a:t>
              </a:r>
              <a:r>
                <a:rPr lang="en-US" sz="2000" dirty="0">
                  <a:solidFill>
                    <a:prstClr val="black"/>
                  </a:solidFill>
                  <a:latin typeface="Cambria" panose="02040503050406030204" pitchFamily="18" charset="0"/>
                  <a:ea typeface=""/>
                  <a:cs typeface=""/>
                </a:rPr>
                <a:t> + </a:t>
              </a:r>
              <a:r>
                <a:rPr lang="en-US" sz="2000" dirty="0" err="1">
                  <a:solidFill>
                    <a:prstClr val="black"/>
                  </a:solidFill>
                  <a:latin typeface="Cambria" panose="02040503050406030204" pitchFamily="18" charset="0"/>
                  <a:ea typeface=""/>
                  <a:cs typeface=""/>
                </a:rPr>
                <a:t>fulvestrant</a:t>
              </a:r>
              <a:endParaRPr lang="en-US" sz="2000" dirty="0">
                <a:solidFill>
                  <a:prstClr val="black"/>
                </a:solidFill>
                <a:latin typeface="Cambria" panose="02040503050406030204" pitchFamily="18" charset="0"/>
                <a:ea typeface=""/>
                <a:cs typeface=""/>
              </a:endParaRPr>
            </a:p>
            <a:p>
              <a:endParaRPr lang="en-US" sz="2000" dirty="0"/>
            </a:p>
          </p:txBody>
        </p:sp>
      </p:grpSp>
      <p:sp>
        <p:nvSpPr>
          <p:cNvPr id="77" name="TextBox 76">
            <a:extLst>
              <a:ext uri="{FF2B5EF4-FFF2-40B4-BE49-F238E27FC236}">
                <a16:creationId xmlns:a16="http://schemas.microsoft.com/office/drawing/2014/main" id="{490EF6E8-C0B5-2E4B-AF1C-D681794B7FDF}"/>
              </a:ext>
            </a:extLst>
          </p:cNvPr>
          <p:cNvSpPr txBox="1"/>
          <p:nvPr/>
        </p:nvSpPr>
        <p:spPr>
          <a:xfrm>
            <a:off x="392691" y="13033375"/>
            <a:ext cx="6268681" cy="2308324"/>
          </a:xfrm>
          <a:prstGeom prst="rect">
            <a:avLst/>
          </a:prstGeom>
          <a:noFill/>
        </p:spPr>
        <p:txBody>
          <a:bodyPr wrap="square" rtlCol="0">
            <a:spAutoFit/>
          </a:bodyPr>
          <a:lstStyle/>
          <a:p>
            <a:r>
              <a:rPr lang="en-US" sz="4400" b="1" dirty="0">
                <a:latin typeface="Cambria" panose="02040503050406030204" pitchFamily="18" charset="0"/>
              </a:rPr>
              <a:t>Results</a:t>
            </a:r>
          </a:p>
          <a:p>
            <a:endParaRPr lang="en-US" dirty="0"/>
          </a:p>
        </p:txBody>
      </p:sp>
      <p:pic>
        <p:nvPicPr>
          <p:cNvPr id="12" name="Picture 11">
            <a:extLst>
              <a:ext uri="{FF2B5EF4-FFF2-40B4-BE49-F238E27FC236}">
                <a16:creationId xmlns:a16="http://schemas.microsoft.com/office/drawing/2014/main" id="{C7D916F3-6C9F-5B43-8460-5238BBB3DEAD}"/>
              </a:ext>
            </a:extLst>
          </p:cNvPr>
          <p:cNvPicPr>
            <a:picLocks noChangeAspect="1"/>
          </p:cNvPicPr>
          <p:nvPr/>
        </p:nvPicPr>
        <p:blipFill rotWithShape="1">
          <a:blip r:embed="rId19"/>
          <a:srcRect t="8768"/>
          <a:stretch/>
        </p:blipFill>
        <p:spPr>
          <a:xfrm>
            <a:off x="8304971" y="16333364"/>
            <a:ext cx="8795576" cy="4773276"/>
          </a:xfrm>
          <a:prstGeom prst="rect">
            <a:avLst/>
          </a:prstGeom>
        </p:spPr>
      </p:pic>
      <p:sp>
        <p:nvSpPr>
          <p:cNvPr id="13" name="TextBox 12">
            <a:extLst>
              <a:ext uri="{FF2B5EF4-FFF2-40B4-BE49-F238E27FC236}">
                <a16:creationId xmlns:a16="http://schemas.microsoft.com/office/drawing/2014/main" id="{7BFEDB4B-7160-BC41-8B1D-F5EE0309D7C6}"/>
              </a:ext>
            </a:extLst>
          </p:cNvPr>
          <p:cNvSpPr txBox="1"/>
          <p:nvPr/>
        </p:nvSpPr>
        <p:spPr>
          <a:xfrm>
            <a:off x="399216" y="14044438"/>
            <a:ext cx="16737092" cy="1200329"/>
          </a:xfrm>
          <a:prstGeom prst="rect">
            <a:avLst/>
          </a:prstGeom>
          <a:noFill/>
        </p:spPr>
        <p:txBody>
          <a:bodyPr wrap="square" rtlCol="0">
            <a:spAutoFit/>
          </a:bodyPr>
          <a:lstStyle/>
          <a:p>
            <a:r>
              <a:rPr lang="en-US" sz="3600" b="1" dirty="0" err="1">
                <a:latin typeface="Cambria" panose="02040503050406030204" pitchFamily="18" charset="0"/>
              </a:rPr>
              <a:t>Lasofoxifene</a:t>
            </a:r>
            <a:r>
              <a:rPr lang="en-US" sz="3600" b="1" dirty="0">
                <a:latin typeface="Cambria" panose="02040503050406030204" pitchFamily="18" charset="0"/>
              </a:rPr>
              <a:t> alone and in combination with </a:t>
            </a:r>
            <a:r>
              <a:rPr lang="en-US" sz="3600" b="1" dirty="0" err="1">
                <a:latin typeface="Cambria" panose="02040503050406030204" pitchFamily="18" charset="0"/>
              </a:rPr>
              <a:t>palbociclib</a:t>
            </a:r>
            <a:r>
              <a:rPr lang="en-US" sz="3600" b="1" dirty="0">
                <a:latin typeface="Cambria" panose="02040503050406030204" pitchFamily="18" charset="0"/>
              </a:rPr>
              <a:t> significantly slows primary tumor progression </a:t>
            </a:r>
          </a:p>
        </p:txBody>
      </p:sp>
      <p:sp>
        <p:nvSpPr>
          <p:cNvPr id="14" name="TextBox 13">
            <a:extLst>
              <a:ext uri="{FF2B5EF4-FFF2-40B4-BE49-F238E27FC236}">
                <a16:creationId xmlns:a16="http://schemas.microsoft.com/office/drawing/2014/main" id="{89AA3F51-ABC2-4E4C-808E-3B5C991168F4}"/>
              </a:ext>
            </a:extLst>
          </p:cNvPr>
          <p:cNvSpPr txBox="1"/>
          <p:nvPr/>
        </p:nvSpPr>
        <p:spPr>
          <a:xfrm>
            <a:off x="468891" y="15776575"/>
            <a:ext cx="452368" cy="584775"/>
          </a:xfrm>
          <a:prstGeom prst="rect">
            <a:avLst/>
          </a:prstGeom>
          <a:noFill/>
        </p:spPr>
        <p:txBody>
          <a:bodyPr wrap="none" rtlCol="0">
            <a:spAutoFit/>
          </a:bodyPr>
          <a:lstStyle/>
          <a:p>
            <a:r>
              <a:rPr lang="en-US" sz="3200" b="1" dirty="0">
                <a:latin typeface="Cambria" panose="02040503050406030204" pitchFamily="18" charset="0"/>
              </a:rPr>
              <a:t>A</a:t>
            </a:r>
          </a:p>
        </p:txBody>
      </p:sp>
      <p:sp>
        <p:nvSpPr>
          <p:cNvPr id="80" name="TextBox 79">
            <a:extLst>
              <a:ext uri="{FF2B5EF4-FFF2-40B4-BE49-F238E27FC236}">
                <a16:creationId xmlns:a16="http://schemas.microsoft.com/office/drawing/2014/main" id="{A2B1044B-C445-924E-BF9E-DC6314F37363}"/>
              </a:ext>
            </a:extLst>
          </p:cNvPr>
          <p:cNvSpPr txBox="1"/>
          <p:nvPr/>
        </p:nvSpPr>
        <p:spPr>
          <a:xfrm>
            <a:off x="9254511" y="15776575"/>
            <a:ext cx="452368" cy="584775"/>
          </a:xfrm>
          <a:prstGeom prst="rect">
            <a:avLst/>
          </a:prstGeom>
          <a:noFill/>
        </p:spPr>
        <p:txBody>
          <a:bodyPr wrap="none" rtlCol="0">
            <a:spAutoFit/>
          </a:bodyPr>
          <a:lstStyle/>
          <a:p>
            <a:r>
              <a:rPr lang="en-US" sz="3200" b="1" dirty="0">
                <a:latin typeface="Cambria" panose="02040503050406030204" pitchFamily="18" charset="0"/>
              </a:rPr>
              <a:t>B</a:t>
            </a:r>
          </a:p>
        </p:txBody>
      </p:sp>
      <p:sp>
        <p:nvSpPr>
          <p:cNvPr id="81" name="TextBox 80">
            <a:extLst>
              <a:ext uri="{FF2B5EF4-FFF2-40B4-BE49-F238E27FC236}">
                <a16:creationId xmlns:a16="http://schemas.microsoft.com/office/drawing/2014/main" id="{2B42099F-F884-114B-89D2-EA6BA451D8C3}"/>
              </a:ext>
            </a:extLst>
          </p:cNvPr>
          <p:cNvSpPr txBox="1"/>
          <p:nvPr/>
        </p:nvSpPr>
        <p:spPr>
          <a:xfrm>
            <a:off x="1340328" y="21516400"/>
            <a:ext cx="420308" cy="584775"/>
          </a:xfrm>
          <a:prstGeom prst="rect">
            <a:avLst/>
          </a:prstGeom>
          <a:noFill/>
        </p:spPr>
        <p:txBody>
          <a:bodyPr wrap="none" rtlCol="0">
            <a:spAutoFit/>
          </a:bodyPr>
          <a:lstStyle/>
          <a:p>
            <a:r>
              <a:rPr lang="en-US" sz="3200" b="1" dirty="0">
                <a:latin typeface="Cambria" panose="02040503050406030204" pitchFamily="18" charset="0"/>
              </a:rPr>
              <a:t>C</a:t>
            </a:r>
          </a:p>
        </p:txBody>
      </p:sp>
      <p:sp>
        <p:nvSpPr>
          <p:cNvPr id="82" name="TextBox 81">
            <a:extLst>
              <a:ext uri="{FF2B5EF4-FFF2-40B4-BE49-F238E27FC236}">
                <a16:creationId xmlns:a16="http://schemas.microsoft.com/office/drawing/2014/main" id="{26A0B21F-4E9C-B04F-80D7-833FFD7AF93E}"/>
              </a:ext>
            </a:extLst>
          </p:cNvPr>
          <p:cNvSpPr txBox="1"/>
          <p:nvPr/>
        </p:nvSpPr>
        <p:spPr>
          <a:xfrm>
            <a:off x="1340328" y="30022379"/>
            <a:ext cx="473206" cy="584775"/>
          </a:xfrm>
          <a:prstGeom prst="rect">
            <a:avLst/>
          </a:prstGeom>
          <a:noFill/>
        </p:spPr>
        <p:txBody>
          <a:bodyPr wrap="none" rtlCol="0">
            <a:spAutoFit/>
          </a:bodyPr>
          <a:lstStyle/>
          <a:p>
            <a:r>
              <a:rPr lang="en-US" sz="3200" b="1" dirty="0">
                <a:latin typeface="Cambria" panose="02040503050406030204" pitchFamily="18" charset="0"/>
              </a:rPr>
              <a:t>D</a:t>
            </a:r>
          </a:p>
        </p:txBody>
      </p:sp>
      <p:sp>
        <p:nvSpPr>
          <p:cNvPr id="83" name="TextBox 82">
            <a:extLst>
              <a:ext uri="{FF2B5EF4-FFF2-40B4-BE49-F238E27FC236}">
                <a16:creationId xmlns:a16="http://schemas.microsoft.com/office/drawing/2014/main" id="{39A99F5A-C82A-D94E-B133-C713BE977EA7}"/>
              </a:ext>
            </a:extLst>
          </p:cNvPr>
          <p:cNvSpPr txBox="1"/>
          <p:nvPr/>
        </p:nvSpPr>
        <p:spPr>
          <a:xfrm>
            <a:off x="7924800" y="30022379"/>
            <a:ext cx="421910" cy="584775"/>
          </a:xfrm>
          <a:prstGeom prst="rect">
            <a:avLst/>
          </a:prstGeom>
          <a:noFill/>
        </p:spPr>
        <p:txBody>
          <a:bodyPr wrap="none" rtlCol="0">
            <a:spAutoFit/>
          </a:bodyPr>
          <a:lstStyle/>
          <a:p>
            <a:r>
              <a:rPr lang="en-US" sz="3200" b="1" dirty="0">
                <a:latin typeface="Cambria" panose="02040503050406030204" pitchFamily="18" charset="0"/>
              </a:rPr>
              <a:t>E</a:t>
            </a:r>
          </a:p>
        </p:txBody>
      </p:sp>
      <p:sp>
        <p:nvSpPr>
          <p:cNvPr id="18" name="TextBox 17">
            <a:extLst>
              <a:ext uri="{FF2B5EF4-FFF2-40B4-BE49-F238E27FC236}">
                <a16:creationId xmlns:a16="http://schemas.microsoft.com/office/drawing/2014/main" id="{D39B7F43-1233-D040-8939-FCEA3FA56A62}"/>
              </a:ext>
            </a:extLst>
          </p:cNvPr>
          <p:cNvSpPr txBox="1"/>
          <p:nvPr/>
        </p:nvSpPr>
        <p:spPr>
          <a:xfrm>
            <a:off x="392692" y="35507672"/>
            <a:ext cx="16306799" cy="2062103"/>
          </a:xfrm>
          <a:prstGeom prst="rect">
            <a:avLst/>
          </a:prstGeom>
          <a:noFill/>
        </p:spPr>
        <p:txBody>
          <a:bodyPr wrap="square" rtlCol="0">
            <a:spAutoFit/>
          </a:bodyPr>
          <a:lstStyle/>
          <a:p>
            <a:r>
              <a:rPr lang="en-US" sz="3200" b="1" dirty="0">
                <a:latin typeface="Cambria" panose="02040503050406030204" pitchFamily="18" charset="0"/>
              </a:rPr>
              <a:t>Fig 1: A &amp; B</a:t>
            </a:r>
            <a:r>
              <a:rPr lang="en-US" sz="3200" dirty="0">
                <a:latin typeface="Cambria" panose="02040503050406030204" pitchFamily="18" charset="0"/>
              </a:rPr>
              <a:t>, Quantification of total photon flux measure over time in </a:t>
            </a:r>
            <a:r>
              <a:rPr lang="en-US" sz="3200" dirty="0" err="1">
                <a:latin typeface="Cambria" panose="02040503050406030204" pitchFamily="18" charset="0"/>
              </a:rPr>
              <a:t>Xenogen</a:t>
            </a:r>
            <a:r>
              <a:rPr lang="en-US" sz="3200" dirty="0">
                <a:latin typeface="Cambria" panose="02040503050406030204" pitchFamily="18" charset="0"/>
              </a:rPr>
              <a:t> IVIS imager. </a:t>
            </a:r>
            <a:r>
              <a:rPr lang="en-US" sz="3200" b="1" dirty="0">
                <a:latin typeface="Cambria" panose="02040503050406030204" pitchFamily="18" charset="0"/>
              </a:rPr>
              <a:t>C</a:t>
            </a:r>
            <a:r>
              <a:rPr lang="en-US" sz="3200" dirty="0">
                <a:latin typeface="Cambria" panose="02040503050406030204" pitchFamily="18" charset="0"/>
              </a:rPr>
              <a:t>, representative images at 11 weeks after start of treatment. </a:t>
            </a:r>
            <a:r>
              <a:rPr lang="en-US" sz="3200" b="1" dirty="0">
                <a:latin typeface="Cambria" panose="02040503050406030204" pitchFamily="18" charset="0"/>
              </a:rPr>
              <a:t>D &amp; E</a:t>
            </a:r>
            <a:r>
              <a:rPr lang="en-US" sz="3200" dirty="0">
                <a:latin typeface="Cambria" panose="02040503050406030204" pitchFamily="18" charset="0"/>
              </a:rPr>
              <a:t>, Histograms of total photon flux for each group at the study end point. P values are calculated by one way </a:t>
            </a:r>
            <a:r>
              <a:rPr lang="en-US" sz="3200" dirty="0" err="1">
                <a:latin typeface="Cambria" panose="02040503050406030204" pitchFamily="18" charset="0"/>
              </a:rPr>
              <a:t>Anova</a:t>
            </a:r>
            <a:r>
              <a:rPr lang="en-US" sz="3200" dirty="0">
                <a:latin typeface="Cambria" panose="02040503050406030204" pitchFamily="18" charset="0"/>
              </a:rPr>
              <a:t> *p&lt;0.05, **p&lt;0.001, ***p&lt;0.001, ****p&lt;0.0001. N=3 to 6</a:t>
            </a:r>
          </a:p>
        </p:txBody>
      </p:sp>
      <p:grpSp>
        <p:nvGrpSpPr>
          <p:cNvPr id="105" name="Group 104">
            <a:extLst>
              <a:ext uri="{FF2B5EF4-FFF2-40B4-BE49-F238E27FC236}">
                <a16:creationId xmlns:a16="http://schemas.microsoft.com/office/drawing/2014/main" id="{04D0EBF2-0409-FE45-A440-AAEB56299D57}"/>
              </a:ext>
            </a:extLst>
          </p:cNvPr>
          <p:cNvGrpSpPr/>
          <p:nvPr/>
        </p:nvGrpSpPr>
        <p:grpSpPr>
          <a:xfrm>
            <a:off x="19106690" y="5786147"/>
            <a:ext cx="12877800" cy="6553200"/>
            <a:chOff x="20269200" y="6022975"/>
            <a:chExt cx="12877800" cy="6553200"/>
          </a:xfrm>
        </p:grpSpPr>
        <p:sp>
          <p:nvSpPr>
            <p:cNvPr id="88" name="Rectangle 87">
              <a:extLst>
                <a:ext uri="{FF2B5EF4-FFF2-40B4-BE49-F238E27FC236}">
                  <a16:creationId xmlns:a16="http://schemas.microsoft.com/office/drawing/2014/main" id="{928DC7BF-D473-9F40-A2D8-13059973AF13}"/>
                </a:ext>
              </a:extLst>
            </p:cNvPr>
            <p:cNvSpPr/>
            <p:nvPr/>
          </p:nvSpPr>
          <p:spPr>
            <a:xfrm>
              <a:off x="20269200" y="6022975"/>
              <a:ext cx="12877800" cy="655320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1" name="Group 90">
              <a:extLst>
                <a:ext uri="{FF2B5EF4-FFF2-40B4-BE49-F238E27FC236}">
                  <a16:creationId xmlns:a16="http://schemas.microsoft.com/office/drawing/2014/main" id="{252E258B-34E6-0F4D-A1DC-94CBCF16192A}"/>
                </a:ext>
              </a:extLst>
            </p:cNvPr>
            <p:cNvGrpSpPr/>
            <p:nvPr/>
          </p:nvGrpSpPr>
          <p:grpSpPr>
            <a:xfrm>
              <a:off x="20574000" y="6671282"/>
              <a:ext cx="12192000" cy="5828693"/>
              <a:chOff x="21107400" y="6671282"/>
              <a:chExt cx="12192000" cy="5828693"/>
            </a:xfrm>
          </p:grpSpPr>
          <p:pic>
            <p:nvPicPr>
              <p:cNvPr id="20" name="Picture 19">
                <a:extLst>
                  <a:ext uri="{FF2B5EF4-FFF2-40B4-BE49-F238E27FC236}">
                    <a16:creationId xmlns:a16="http://schemas.microsoft.com/office/drawing/2014/main" id="{246BFEDF-0099-9B41-B185-CD401285AE68}"/>
                  </a:ext>
                </a:extLst>
              </p:cNvPr>
              <p:cNvPicPr>
                <a:picLocks noChangeAspect="1"/>
              </p:cNvPicPr>
              <p:nvPr/>
            </p:nvPicPr>
            <p:blipFill>
              <a:blip r:embed="rId20">
                <a:extLst>
                  <a:ext uri="{BEBA8EAE-BF5A-486C-A8C5-ECC9F3942E4B}">
                    <a14:imgProps xmlns:a14="http://schemas.microsoft.com/office/drawing/2010/main">
                      <a14:imgLayer r:embed="rId21">
                        <a14:imgEffect>
                          <a14:brightnessContrast contrast="20000"/>
                        </a14:imgEffect>
                      </a14:imgLayer>
                    </a14:imgProps>
                  </a:ext>
                </a:extLst>
              </a:blip>
              <a:stretch>
                <a:fillRect/>
              </a:stretch>
            </p:blipFill>
            <p:spPr>
              <a:xfrm>
                <a:off x="21107400" y="6934302"/>
                <a:ext cx="1527268" cy="1895496"/>
              </a:xfrm>
              <a:prstGeom prst="rect">
                <a:avLst/>
              </a:prstGeom>
            </p:spPr>
          </p:pic>
          <p:pic>
            <p:nvPicPr>
              <p:cNvPr id="21" name="Picture 20">
                <a:extLst>
                  <a:ext uri="{FF2B5EF4-FFF2-40B4-BE49-F238E27FC236}">
                    <a16:creationId xmlns:a16="http://schemas.microsoft.com/office/drawing/2014/main" id="{1479E0E1-D2AC-AB45-A91E-4038EB285B16}"/>
                  </a:ext>
                </a:extLst>
              </p:cNvPr>
              <p:cNvPicPr>
                <a:picLocks noChangeAspect="1"/>
              </p:cNvPicPr>
              <p:nvPr/>
            </p:nvPicPr>
            <p:blipFill>
              <a:blip r:embed="rId22">
                <a:extLst>
                  <a:ext uri="{BEBA8EAE-BF5A-486C-A8C5-ECC9F3942E4B}">
                    <a14:imgProps xmlns:a14="http://schemas.microsoft.com/office/drawing/2010/main">
                      <a14:imgLayer r:embed="rId23">
                        <a14:imgEffect>
                          <a14:brightnessContrast contrast="40000"/>
                        </a14:imgEffect>
                      </a14:imgLayer>
                    </a14:imgProps>
                  </a:ext>
                </a:extLst>
              </a:blip>
              <a:stretch>
                <a:fillRect/>
              </a:stretch>
            </p:blipFill>
            <p:spPr>
              <a:xfrm rot="5400000">
                <a:off x="23023794" y="7195569"/>
                <a:ext cx="1686832" cy="1372962"/>
              </a:xfrm>
              <a:prstGeom prst="rect">
                <a:avLst/>
              </a:prstGeom>
            </p:spPr>
          </p:pic>
          <p:pic>
            <p:nvPicPr>
              <p:cNvPr id="22" name="Picture 21">
                <a:extLst>
                  <a:ext uri="{FF2B5EF4-FFF2-40B4-BE49-F238E27FC236}">
                    <a16:creationId xmlns:a16="http://schemas.microsoft.com/office/drawing/2014/main" id="{91B932FB-BF1F-954A-ABE0-27C977DFCB27}"/>
                  </a:ext>
                </a:extLst>
              </p:cNvPr>
              <p:cNvPicPr>
                <a:picLocks noChangeAspect="1"/>
              </p:cNvPicPr>
              <p:nvPr/>
            </p:nvPicPr>
            <p:blipFill>
              <a:blip r:embed="rId24">
                <a:extLst>
                  <a:ext uri="{BEBA8EAE-BF5A-486C-A8C5-ECC9F3942E4B}">
                    <a14:imgProps xmlns:a14="http://schemas.microsoft.com/office/drawing/2010/main">
                      <a14:imgLayer r:embed="rId25">
                        <a14:imgEffect>
                          <a14:brightnessContrast contrast="40000"/>
                        </a14:imgEffect>
                      </a14:imgLayer>
                    </a14:imgProps>
                  </a:ext>
                </a:extLst>
              </a:blip>
              <a:stretch>
                <a:fillRect/>
              </a:stretch>
            </p:blipFill>
            <p:spPr>
              <a:xfrm>
                <a:off x="25099752" y="6921151"/>
                <a:ext cx="1651765" cy="1921799"/>
              </a:xfrm>
              <a:prstGeom prst="rect">
                <a:avLst/>
              </a:prstGeom>
            </p:spPr>
          </p:pic>
          <p:pic>
            <p:nvPicPr>
              <p:cNvPr id="26" name="Picture 25">
                <a:extLst>
                  <a:ext uri="{FF2B5EF4-FFF2-40B4-BE49-F238E27FC236}">
                    <a16:creationId xmlns:a16="http://schemas.microsoft.com/office/drawing/2014/main" id="{802DD677-CAD2-6E48-A20D-05E34B4BA947}"/>
                  </a:ext>
                </a:extLst>
              </p:cNvPr>
              <p:cNvPicPr>
                <a:picLocks noChangeAspect="1"/>
              </p:cNvPicPr>
              <p:nvPr/>
            </p:nvPicPr>
            <p:blipFill>
              <a:blip r:embed="rId26">
                <a:extLst>
                  <a:ext uri="{BEBA8EAE-BF5A-486C-A8C5-ECC9F3942E4B}">
                    <a14:imgProps xmlns:a14="http://schemas.microsoft.com/office/drawing/2010/main">
                      <a14:imgLayer r:embed="rId27">
                        <a14:imgEffect>
                          <a14:brightnessContrast contrast="40000"/>
                        </a14:imgEffect>
                      </a14:imgLayer>
                    </a14:imgProps>
                  </a:ext>
                </a:extLst>
              </a:blip>
              <a:stretch>
                <a:fillRect/>
              </a:stretch>
            </p:blipFill>
            <p:spPr>
              <a:xfrm rot="5400000">
                <a:off x="27132752" y="7121923"/>
                <a:ext cx="1849905" cy="1520254"/>
              </a:xfrm>
              <a:prstGeom prst="rect">
                <a:avLst/>
              </a:prstGeom>
            </p:spPr>
          </p:pic>
          <p:pic>
            <p:nvPicPr>
              <p:cNvPr id="29" name="Picture 28">
                <a:extLst>
                  <a:ext uri="{FF2B5EF4-FFF2-40B4-BE49-F238E27FC236}">
                    <a16:creationId xmlns:a16="http://schemas.microsoft.com/office/drawing/2014/main" id="{95F53E37-96A8-2E40-B1FC-03599ECE75CB}"/>
                  </a:ext>
                </a:extLst>
              </p:cNvPr>
              <p:cNvPicPr>
                <a:picLocks noChangeAspect="1"/>
              </p:cNvPicPr>
              <p:nvPr/>
            </p:nvPicPr>
            <p:blipFill>
              <a:blip r:embed="rId28">
                <a:extLst>
                  <a:ext uri="{BEBA8EAE-BF5A-486C-A8C5-ECC9F3942E4B}">
                    <a14:imgProps xmlns:a14="http://schemas.microsoft.com/office/drawing/2010/main">
                      <a14:imgLayer r:embed="rId29">
                        <a14:imgEffect>
                          <a14:brightnessContrast contrast="40000"/>
                        </a14:imgEffect>
                      </a14:imgLayer>
                    </a14:imgProps>
                  </a:ext>
                </a:extLst>
              </a:blip>
              <a:stretch>
                <a:fillRect/>
              </a:stretch>
            </p:blipFill>
            <p:spPr>
              <a:xfrm rot="5400000">
                <a:off x="29112271" y="6922905"/>
                <a:ext cx="2421536" cy="1918291"/>
              </a:xfrm>
              <a:prstGeom prst="rect">
                <a:avLst/>
              </a:prstGeom>
            </p:spPr>
          </p:pic>
          <p:pic>
            <p:nvPicPr>
              <p:cNvPr id="31" name="Picture 30">
                <a:extLst>
                  <a:ext uri="{FF2B5EF4-FFF2-40B4-BE49-F238E27FC236}">
                    <a16:creationId xmlns:a16="http://schemas.microsoft.com/office/drawing/2014/main" id="{874EEA0C-7DDF-D449-A869-E9ECB12A49EF}"/>
                  </a:ext>
                </a:extLst>
              </p:cNvPr>
              <p:cNvPicPr>
                <a:picLocks noChangeAspect="1"/>
              </p:cNvPicPr>
              <p:nvPr/>
            </p:nvPicPr>
            <p:blipFill>
              <a:blip r:embed="rId30">
                <a:extLst>
                  <a:ext uri="{BEBA8EAE-BF5A-486C-A8C5-ECC9F3942E4B}">
                    <a14:imgProps xmlns:a14="http://schemas.microsoft.com/office/drawing/2010/main">
                      <a14:imgLayer r:embed="rId31">
                        <a14:imgEffect>
                          <a14:brightnessContrast contrast="40000"/>
                        </a14:imgEffect>
                      </a14:imgLayer>
                    </a14:imgProps>
                  </a:ext>
                </a:extLst>
              </a:blip>
              <a:stretch>
                <a:fillRect/>
              </a:stretch>
            </p:blipFill>
            <p:spPr>
              <a:xfrm>
                <a:off x="31828243" y="7042140"/>
                <a:ext cx="1471157" cy="1679820"/>
              </a:xfrm>
              <a:prstGeom prst="rect">
                <a:avLst/>
              </a:prstGeom>
            </p:spPr>
          </p:pic>
          <p:pic>
            <p:nvPicPr>
              <p:cNvPr id="33" name="Picture 32">
                <a:extLst>
                  <a:ext uri="{FF2B5EF4-FFF2-40B4-BE49-F238E27FC236}">
                    <a16:creationId xmlns:a16="http://schemas.microsoft.com/office/drawing/2014/main" id="{CE9D3F17-57A8-3646-B4ED-A8116F2BB01F}"/>
                  </a:ext>
                </a:extLst>
              </p:cNvPr>
              <p:cNvPicPr>
                <a:picLocks noChangeAspect="1"/>
              </p:cNvPicPr>
              <p:nvPr/>
            </p:nvPicPr>
            <p:blipFill>
              <a:blip r:embed="rId32">
                <a:extLst>
                  <a:ext uri="{BEBA8EAE-BF5A-486C-A8C5-ECC9F3942E4B}">
                    <a14:imgProps xmlns:a14="http://schemas.microsoft.com/office/drawing/2010/main">
                      <a14:imgLayer r:embed="rId33">
                        <a14:imgEffect>
                          <a14:brightnessContrast contrast="40000"/>
                        </a14:imgEffect>
                      </a14:imgLayer>
                    </a14:imgProps>
                  </a:ext>
                </a:extLst>
              </a:blip>
              <a:stretch>
                <a:fillRect/>
              </a:stretch>
            </p:blipFill>
            <p:spPr>
              <a:xfrm>
                <a:off x="21107400" y="10530833"/>
                <a:ext cx="1646503" cy="1825357"/>
              </a:xfrm>
              <a:prstGeom prst="rect">
                <a:avLst/>
              </a:prstGeom>
            </p:spPr>
          </p:pic>
          <p:pic>
            <p:nvPicPr>
              <p:cNvPr id="40" name="Picture 39">
                <a:extLst>
                  <a:ext uri="{FF2B5EF4-FFF2-40B4-BE49-F238E27FC236}">
                    <a16:creationId xmlns:a16="http://schemas.microsoft.com/office/drawing/2014/main" id="{121B2F70-6C5B-A243-895F-9A7406B6A900}"/>
                  </a:ext>
                </a:extLst>
              </p:cNvPr>
              <p:cNvPicPr>
                <a:picLocks noChangeAspect="1"/>
              </p:cNvPicPr>
              <p:nvPr/>
            </p:nvPicPr>
            <p:blipFill>
              <a:blip r:embed="rId34">
                <a:extLst>
                  <a:ext uri="{BEBA8EAE-BF5A-486C-A8C5-ECC9F3942E4B}">
                    <a14:imgProps xmlns:a14="http://schemas.microsoft.com/office/drawing/2010/main">
                      <a14:imgLayer r:embed="rId35">
                        <a14:imgEffect>
                          <a14:brightnessContrast contrast="40000"/>
                        </a14:imgEffect>
                      </a14:imgLayer>
                    </a14:imgProps>
                  </a:ext>
                </a:extLst>
              </a:blip>
              <a:stretch>
                <a:fillRect/>
              </a:stretch>
            </p:blipFill>
            <p:spPr>
              <a:xfrm>
                <a:off x="23247009" y="10604478"/>
                <a:ext cx="1518501" cy="1678066"/>
              </a:xfrm>
              <a:prstGeom prst="rect">
                <a:avLst/>
              </a:prstGeom>
            </p:spPr>
          </p:pic>
          <p:pic>
            <p:nvPicPr>
              <p:cNvPr id="41" name="Picture 40">
                <a:extLst>
                  <a:ext uri="{FF2B5EF4-FFF2-40B4-BE49-F238E27FC236}">
                    <a16:creationId xmlns:a16="http://schemas.microsoft.com/office/drawing/2014/main" id="{CCDC3638-5993-534C-ADB1-FB6335FC60E4}"/>
                  </a:ext>
                </a:extLst>
              </p:cNvPr>
              <p:cNvPicPr>
                <a:picLocks noChangeAspect="1"/>
              </p:cNvPicPr>
              <p:nvPr/>
            </p:nvPicPr>
            <p:blipFill>
              <a:blip r:embed="rId36">
                <a:extLst>
                  <a:ext uri="{BEBA8EAE-BF5A-486C-A8C5-ECC9F3942E4B}">
                    <a14:imgProps xmlns:a14="http://schemas.microsoft.com/office/drawing/2010/main">
                      <a14:imgLayer r:embed="rId37">
                        <a14:imgEffect>
                          <a14:brightnessContrast contrast="40000"/>
                        </a14:imgEffect>
                      </a14:imgLayer>
                    </a14:imgProps>
                  </a:ext>
                </a:extLst>
              </a:blip>
              <a:stretch>
                <a:fillRect/>
              </a:stretch>
            </p:blipFill>
            <p:spPr>
              <a:xfrm>
                <a:off x="25258616" y="10543983"/>
                <a:ext cx="1506227" cy="1799057"/>
              </a:xfrm>
              <a:prstGeom prst="rect">
                <a:avLst/>
              </a:prstGeom>
            </p:spPr>
          </p:pic>
          <p:pic>
            <p:nvPicPr>
              <p:cNvPr id="84" name="Picture 83">
                <a:extLst>
                  <a:ext uri="{FF2B5EF4-FFF2-40B4-BE49-F238E27FC236}">
                    <a16:creationId xmlns:a16="http://schemas.microsoft.com/office/drawing/2014/main" id="{5C5C2311-53EB-6144-96D8-29D52E656E5D}"/>
                  </a:ext>
                </a:extLst>
              </p:cNvPr>
              <p:cNvPicPr>
                <a:picLocks noChangeAspect="1"/>
              </p:cNvPicPr>
              <p:nvPr/>
            </p:nvPicPr>
            <p:blipFill>
              <a:blip r:embed="rId38">
                <a:extLst>
                  <a:ext uri="{BEBA8EAE-BF5A-486C-A8C5-ECC9F3942E4B}">
                    <a14:imgProps xmlns:a14="http://schemas.microsoft.com/office/drawing/2010/main">
                      <a14:imgLayer r:embed="rId39">
                        <a14:imgEffect>
                          <a14:brightnessContrast contrast="40000"/>
                        </a14:imgEffect>
                      </a14:imgLayer>
                    </a14:imgProps>
                  </a:ext>
                </a:extLst>
              </a:blip>
              <a:stretch>
                <a:fillRect/>
              </a:stretch>
            </p:blipFill>
            <p:spPr>
              <a:xfrm rot="5400000">
                <a:off x="29033716" y="10600094"/>
                <a:ext cx="2112926" cy="1686835"/>
              </a:xfrm>
              <a:prstGeom prst="rect">
                <a:avLst/>
              </a:prstGeom>
            </p:spPr>
          </p:pic>
          <p:pic>
            <p:nvPicPr>
              <p:cNvPr id="85" name="Picture 84">
                <a:extLst>
                  <a:ext uri="{FF2B5EF4-FFF2-40B4-BE49-F238E27FC236}">
                    <a16:creationId xmlns:a16="http://schemas.microsoft.com/office/drawing/2014/main" id="{7D188718-3280-314F-A518-4FA86A3E5881}"/>
                  </a:ext>
                </a:extLst>
              </p:cNvPr>
              <p:cNvPicPr>
                <a:picLocks noChangeAspect="1"/>
              </p:cNvPicPr>
              <p:nvPr/>
            </p:nvPicPr>
            <p:blipFill>
              <a:blip r:embed="rId40">
                <a:extLst>
                  <a:ext uri="{BEBA8EAE-BF5A-486C-A8C5-ECC9F3942E4B}">
                    <a14:imgProps xmlns:a14="http://schemas.microsoft.com/office/drawing/2010/main">
                      <a14:imgLayer r:embed="rId41">
                        <a14:imgEffect>
                          <a14:brightnessContrast contrast="40000"/>
                        </a14:imgEffect>
                      </a14:imgLayer>
                    </a14:imgProps>
                  </a:ext>
                </a:extLst>
              </a:blip>
              <a:stretch>
                <a:fillRect/>
              </a:stretch>
            </p:blipFill>
            <p:spPr>
              <a:xfrm>
                <a:off x="27257949" y="10553628"/>
                <a:ext cx="1495706" cy="1779767"/>
              </a:xfrm>
              <a:prstGeom prst="rect">
                <a:avLst/>
              </a:prstGeom>
            </p:spPr>
          </p:pic>
          <p:pic>
            <p:nvPicPr>
              <p:cNvPr id="86" name="Picture 85">
                <a:extLst>
                  <a:ext uri="{FF2B5EF4-FFF2-40B4-BE49-F238E27FC236}">
                    <a16:creationId xmlns:a16="http://schemas.microsoft.com/office/drawing/2014/main" id="{F4CBDF60-7C6A-D746-9320-B3DCA0418174}"/>
                  </a:ext>
                </a:extLst>
              </p:cNvPr>
              <p:cNvPicPr>
                <a:picLocks noChangeAspect="1"/>
              </p:cNvPicPr>
              <p:nvPr/>
            </p:nvPicPr>
            <p:blipFill>
              <a:blip r:embed="rId42">
                <a:extLst>
                  <a:ext uri="{BEBA8EAE-BF5A-486C-A8C5-ECC9F3942E4B}">
                    <a14:imgProps xmlns:a14="http://schemas.microsoft.com/office/drawing/2010/main">
                      <a14:imgLayer r:embed="rId43">
                        <a14:imgEffect>
                          <a14:brightnessContrast contrast="40000"/>
                        </a14:imgEffect>
                      </a14:imgLayer>
                    </a14:imgProps>
                  </a:ext>
                </a:extLst>
              </a:blip>
              <a:stretch>
                <a:fillRect/>
              </a:stretch>
            </p:blipFill>
            <p:spPr>
              <a:xfrm>
                <a:off x="31426700" y="10558888"/>
                <a:ext cx="1872700" cy="1769246"/>
              </a:xfrm>
              <a:prstGeom prst="rect">
                <a:avLst/>
              </a:prstGeom>
            </p:spPr>
          </p:pic>
          <p:sp>
            <p:nvSpPr>
              <p:cNvPr id="89" name="Rectangle 88">
                <a:extLst>
                  <a:ext uri="{FF2B5EF4-FFF2-40B4-BE49-F238E27FC236}">
                    <a16:creationId xmlns:a16="http://schemas.microsoft.com/office/drawing/2014/main" id="{FE279411-D322-1E43-8B86-ABEB3EA7B840}"/>
                  </a:ext>
                </a:extLst>
              </p:cNvPr>
              <p:cNvSpPr/>
              <p:nvPr/>
            </p:nvSpPr>
            <p:spPr>
              <a:xfrm>
                <a:off x="26365200" y="6671282"/>
                <a:ext cx="399643" cy="367352"/>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61A3FFB7-1D54-3C45-BA44-8395360106E8}"/>
                  </a:ext>
                </a:extLst>
              </p:cNvPr>
              <p:cNvSpPr/>
              <p:nvPr/>
            </p:nvSpPr>
            <p:spPr>
              <a:xfrm>
                <a:off x="24571808" y="11980223"/>
                <a:ext cx="399643" cy="367352"/>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2" name="TextBox 91">
              <a:extLst>
                <a:ext uri="{FF2B5EF4-FFF2-40B4-BE49-F238E27FC236}">
                  <a16:creationId xmlns:a16="http://schemas.microsoft.com/office/drawing/2014/main" id="{A2430864-8A2D-FC47-BF70-B8EF99D247FB}"/>
                </a:ext>
              </a:extLst>
            </p:cNvPr>
            <p:cNvSpPr txBox="1"/>
            <p:nvPr/>
          </p:nvSpPr>
          <p:spPr>
            <a:xfrm>
              <a:off x="20642633" y="6200200"/>
              <a:ext cx="831446" cy="584775"/>
            </a:xfrm>
            <a:prstGeom prst="rect">
              <a:avLst/>
            </a:prstGeom>
            <a:noFill/>
          </p:spPr>
          <p:txBody>
            <a:bodyPr wrap="none" rtlCol="0">
              <a:spAutoFit/>
            </a:bodyPr>
            <a:lstStyle/>
            <a:p>
              <a:r>
                <a:rPr lang="en-US" sz="3200" dirty="0" err="1">
                  <a:latin typeface="Cambria" panose="02040503050406030204" pitchFamily="18" charset="0"/>
                </a:rPr>
                <a:t>Veh</a:t>
              </a:r>
              <a:endParaRPr lang="en-US" sz="3200" dirty="0">
                <a:latin typeface="Cambria" panose="02040503050406030204" pitchFamily="18" charset="0"/>
              </a:endParaRPr>
            </a:p>
          </p:txBody>
        </p:sp>
        <p:sp>
          <p:nvSpPr>
            <p:cNvPr id="93" name="TextBox 92">
              <a:extLst>
                <a:ext uri="{FF2B5EF4-FFF2-40B4-BE49-F238E27FC236}">
                  <a16:creationId xmlns:a16="http://schemas.microsoft.com/office/drawing/2014/main" id="{1850C14B-91E9-EA46-83A2-4E7DA58DB459}"/>
                </a:ext>
              </a:extLst>
            </p:cNvPr>
            <p:cNvSpPr txBox="1"/>
            <p:nvPr/>
          </p:nvSpPr>
          <p:spPr>
            <a:xfrm>
              <a:off x="22490022" y="6200200"/>
              <a:ext cx="1164101" cy="584775"/>
            </a:xfrm>
            <a:prstGeom prst="rect">
              <a:avLst/>
            </a:prstGeom>
            <a:noFill/>
          </p:spPr>
          <p:txBody>
            <a:bodyPr wrap="none" rtlCol="0">
              <a:spAutoFit/>
            </a:bodyPr>
            <a:lstStyle/>
            <a:p>
              <a:r>
                <a:rPr lang="en-US" sz="3200" dirty="0" err="1">
                  <a:latin typeface="Cambria" panose="02040503050406030204" pitchFamily="18" charset="0"/>
                </a:rPr>
                <a:t>Palbo</a:t>
              </a:r>
              <a:endParaRPr lang="en-US" sz="3200" dirty="0">
                <a:latin typeface="Cambria" panose="02040503050406030204" pitchFamily="18" charset="0"/>
              </a:endParaRPr>
            </a:p>
          </p:txBody>
        </p:sp>
        <p:sp>
          <p:nvSpPr>
            <p:cNvPr id="94" name="TextBox 93">
              <a:extLst>
                <a:ext uri="{FF2B5EF4-FFF2-40B4-BE49-F238E27FC236}">
                  <a16:creationId xmlns:a16="http://schemas.microsoft.com/office/drawing/2014/main" id="{CAC82291-7872-A14A-92D9-91B84BC1C892}"/>
                </a:ext>
              </a:extLst>
            </p:cNvPr>
            <p:cNvSpPr txBox="1"/>
            <p:nvPr/>
          </p:nvSpPr>
          <p:spPr>
            <a:xfrm>
              <a:off x="24590385" y="6200200"/>
              <a:ext cx="998991" cy="584775"/>
            </a:xfrm>
            <a:prstGeom prst="rect">
              <a:avLst/>
            </a:prstGeom>
            <a:noFill/>
          </p:spPr>
          <p:txBody>
            <a:bodyPr wrap="none" rtlCol="0">
              <a:spAutoFit/>
            </a:bodyPr>
            <a:lstStyle/>
            <a:p>
              <a:r>
                <a:rPr lang="en-US" sz="3200" dirty="0" err="1">
                  <a:latin typeface="Cambria" panose="02040503050406030204" pitchFamily="18" charset="0"/>
                </a:rPr>
                <a:t>Laso</a:t>
              </a:r>
              <a:endParaRPr lang="en-US" sz="3200" dirty="0">
                <a:latin typeface="Cambria" panose="02040503050406030204" pitchFamily="18" charset="0"/>
              </a:endParaRPr>
            </a:p>
          </p:txBody>
        </p:sp>
        <p:sp>
          <p:nvSpPr>
            <p:cNvPr id="95" name="TextBox 94">
              <a:extLst>
                <a:ext uri="{FF2B5EF4-FFF2-40B4-BE49-F238E27FC236}">
                  <a16:creationId xmlns:a16="http://schemas.microsoft.com/office/drawing/2014/main" id="{D812E360-F9A0-B041-8E53-8B4BC1DC6A20}"/>
                </a:ext>
              </a:extLst>
            </p:cNvPr>
            <p:cNvSpPr txBox="1"/>
            <p:nvPr/>
          </p:nvSpPr>
          <p:spPr>
            <a:xfrm>
              <a:off x="26415219" y="6200200"/>
              <a:ext cx="2175211" cy="584775"/>
            </a:xfrm>
            <a:prstGeom prst="rect">
              <a:avLst/>
            </a:prstGeom>
            <a:noFill/>
          </p:spPr>
          <p:txBody>
            <a:bodyPr wrap="none" rtlCol="0">
              <a:spAutoFit/>
            </a:bodyPr>
            <a:lstStyle/>
            <a:p>
              <a:r>
                <a:rPr lang="en-US" sz="3200" dirty="0" err="1">
                  <a:latin typeface="Cambria" panose="02040503050406030204" pitchFamily="18" charset="0"/>
                </a:rPr>
                <a:t>Fulvestrant</a:t>
              </a:r>
              <a:endParaRPr lang="en-US" sz="3200" dirty="0">
                <a:latin typeface="Cambria" panose="02040503050406030204" pitchFamily="18" charset="0"/>
              </a:endParaRPr>
            </a:p>
          </p:txBody>
        </p:sp>
        <p:sp>
          <p:nvSpPr>
            <p:cNvPr id="96" name="TextBox 95">
              <a:extLst>
                <a:ext uri="{FF2B5EF4-FFF2-40B4-BE49-F238E27FC236}">
                  <a16:creationId xmlns:a16="http://schemas.microsoft.com/office/drawing/2014/main" id="{F7494E0B-5E70-DA43-920D-95C73184E801}"/>
                </a:ext>
              </a:extLst>
            </p:cNvPr>
            <p:cNvSpPr txBox="1"/>
            <p:nvPr/>
          </p:nvSpPr>
          <p:spPr>
            <a:xfrm>
              <a:off x="30887786" y="6200200"/>
              <a:ext cx="1943545" cy="584775"/>
            </a:xfrm>
            <a:prstGeom prst="rect">
              <a:avLst/>
            </a:prstGeom>
            <a:noFill/>
          </p:spPr>
          <p:txBody>
            <a:bodyPr wrap="none" rtlCol="0">
              <a:spAutoFit/>
            </a:bodyPr>
            <a:lstStyle/>
            <a:p>
              <a:r>
                <a:rPr lang="en-US" sz="3200" dirty="0" err="1">
                  <a:latin typeface="Cambria" panose="02040503050406030204" pitchFamily="18" charset="0"/>
                </a:rPr>
                <a:t>Ful+Palbo</a:t>
              </a:r>
              <a:endParaRPr lang="en-US" sz="3200" dirty="0">
                <a:latin typeface="Cambria" panose="02040503050406030204" pitchFamily="18" charset="0"/>
              </a:endParaRPr>
            </a:p>
          </p:txBody>
        </p:sp>
        <p:sp>
          <p:nvSpPr>
            <p:cNvPr id="97" name="TextBox 96">
              <a:extLst>
                <a:ext uri="{FF2B5EF4-FFF2-40B4-BE49-F238E27FC236}">
                  <a16:creationId xmlns:a16="http://schemas.microsoft.com/office/drawing/2014/main" id="{BD902B45-DF69-4949-BB28-949837FA733A}"/>
                </a:ext>
              </a:extLst>
            </p:cNvPr>
            <p:cNvSpPr txBox="1"/>
            <p:nvPr/>
          </p:nvSpPr>
          <p:spPr>
            <a:xfrm>
              <a:off x="28568991" y="6200200"/>
              <a:ext cx="2206053" cy="584775"/>
            </a:xfrm>
            <a:prstGeom prst="rect">
              <a:avLst/>
            </a:prstGeom>
            <a:noFill/>
          </p:spPr>
          <p:txBody>
            <a:bodyPr wrap="none" rtlCol="0">
              <a:spAutoFit/>
            </a:bodyPr>
            <a:lstStyle/>
            <a:p>
              <a:r>
                <a:rPr lang="en-US" sz="3200" dirty="0" err="1">
                  <a:latin typeface="Cambria" panose="02040503050406030204" pitchFamily="18" charset="0"/>
                </a:rPr>
                <a:t>Laso+Palbo</a:t>
              </a:r>
              <a:endParaRPr lang="en-US" sz="3200" dirty="0">
                <a:latin typeface="Cambria" panose="02040503050406030204" pitchFamily="18" charset="0"/>
              </a:endParaRPr>
            </a:p>
          </p:txBody>
        </p:sp>
        <p:sp>
          <p:nvSpPr>
            <p:cNvPr id="98" name="TextBox 97">
              <a:extLst>
                <a:ext uri="{FF2B5EF4-FFF2-40B4-BE49-F238E27FC236}">
                  <a16:creationId xmlns:a16="http://schemas.microsoft.com/office/drawing/2014/main" id="{A9EA3239-7483-D547-9377-C453D07A11EE}"/>
                </a:ext>
              </a:extLst>
            </p:cNvPr>
            <p:cNvSpPr txBox="1"/>
            <p:nvPr/>
          </p:nvSpPr>
          <p:spPr>
            <a:xfrm>
              <a:off x="22359408" y="9835302"/>
              <a:ext cx="1951175" cy="584775"/>
            </a:xfrm>
            <a:prstGeom prst="rect">
              <a:avLst/>
            </a:prstGeom>
            <a:noFill/>
          </p:spPr>
          <p:txBody>
            <a:bodyPr wrap="none" rtlCol="0">
              <a:spAutoFit/>
            </a:bodyPr>
            <a:lstStyle/>
            <a:p>
              <a:r>
                <a:rPr lang="en-US" sz="3200" dirty="0" err="1">
                  <a:latin typeface="Cambria" panose="02040503050406030204" pitchFamily="18" charset="0"/>
                </a:rPr>
                <a:t>Let+Palbo</a:t>
              </a:r>
              <a:endParaRPr lang="en-US" sz="3200" dirty="0">
                <a:latin typeface="Cambria" panose="02040503050406030204" pitchFamily="18" charset="0"/>
              </a:endParaRPr>
            </a:p>
          </p:txBody>
        </p:sp>
        <p:sp>
          <p:nvSpPr>
            <p:cNvPr id="99" name="TextBox 98">
              <a:extLst>
                <a:ext uri="{FF2B5EF4-FFF2-40B4-BE49-F238E27FC236}">
                  <a16:creationId xmlns:a16="http://schemas.microsoft.com/office/drawing/2014/main" id="{3FD16778-00AA-F94F-A6E5-B13260966DD0}"/>
                </a:ext>
              </a:extLst>
            </p:cNvPr>
            <p:cNvSpPr txBox="1"/>
            <p:nvPr/>
          </p:nvSpPr>
          <p:spPr>
            <a:xfrm>
              <a:off x="24485579" y="9835302"/>
              <a:ext cx="1786066" cy="584775"/>
            </a:xfrm>
            <a:prstGeom prst="rect">
              <a:avLst/>
            </a:prstGeom>
            <a:noFill/>
          </p:spPr>
          <p:txBody>
            <a:bodyPr wrap="none" rtlCol="0">
              <a:spAutoFit/>
            </a:bodyPr>
            <a:lstStyle/>
            <a:p>
              <a:r>
                <a:rPr lang="en-US" sz="3200" dirty="0" err="1">
                  <a:latin typeface="Cambria" panose="02040503050406030204" pitchFamily="18" charset="0"/>
                </a:rPr>
                <a:t>Let+Laso</a:t>
              </a:r>
              <a:endParaRPr lang="en-US" sz="3200" dirty="0">
                <a:latin typeface="Cambria" panose="02040503050406030204" pitchFamily="18" charset="0"/>
              </a:endParaRPr>
            </a:p>
          </p:txBody>
        </p:sp>
        <p:sp>
          <p:nvSpPr>
            <p:cNvPr id="100" name="TextBox 99">
              <a:extLst>
                <a:ext uri="{FF2B5EF4-FFF2-40B4-BE49-F238E27FC236}">
                  <a16:creationId xmlns:a16="http://schemas.microsoft.com/office/drawing/2014/main" id="{CEE8686A-D25F-E340-80E7-0D047EA823DF}"/>
                </a:ext>
              </a:extLst>
            </p:cNvPr>
            <p:cNvSpPr txBox="1"/>
            <p:nvPr/>
          </p:nvSpPr>
          <p:spPr>
            <a:xfrm>
              <a:off x="26760952" y="9835302"/>
              <a:ext cx="1523559" cy="584775"/>
            </a:xfrm>
            <a:prstGeom prst="rect">
              <a:avLst/>
            </a:prstGeom>
            <a:noFill/>
          </p:spPr>
          <p:txBody>
            <a:bodyPr wrap="none" rtlCol="0">
              <a:spAutoFit/>
            </a:bodyPr>
            <a:lstStyle/>
            <a:p>
              <a:r>
                <a:rPr lang="en-US" sz="3200" dirty="0" err="1">
                  <a:latin typeface="Cambria" panose="02040503050406030204" pitchFamily="18" charset="0"/>
                </a:rPr>
                <a:t>Let+Ful</a:t>
              </a:r>
              <a:endParaRPr lang="en-US" sz="3200" dirty="0">
                <a:latin typeface="Cambria" panose="02040503050406030204" pitchFamily="18" charset="0"/>
              </a:endParaRPr>
            </a:p>
          </p:txBody>
        </p:sp>
        <p:sp>
          <p:nvSpPr>
            <p:cNvPr id="101" name="TextBox 100">
              <a:extLst>
                <a:ext uri="{FF2B5EF4-FFF2-40B4-BE49-F238E27FC236}">
                  <a16:creationId xmlns:a16="http://schemas.microsoft.com/office/drawing/2014/main" id="{9B8ACD6B-8336-6641-9C89-D740412EA600}"/>
                </a:ext>
              </a:extLst>
            </p:cNvPr>
            <p:cNvSpPr txBox="1"/>
            <p:nvPr/>
          </p:nvSpPr>
          <p:spPr>
            <a:xfrm>
              <a:off x="31151164" y="9441557"/>
              <a:ext cx="1523559" cy="1077218"/>
            </a:xfrm>
            <a:prstGeom prst="rect">
              <a:avLst/>
            </a:prstGeom>
            <a:noFill/>
          </p:spPr>
          <p:txBody>
            <a:bodyPr wrap="none" rtlCol="0">
              <a:spAutoFit/>
            </a:bodyPr>
            <a:lstStyle/>
            <a:p>
              <a:r>
                <a:rPr lang="en-US" sz="3200" dirty="0" err="1">
                  <a:latin typeface="Cambria" panose="02040503050406030204" pitchFamily="18" charset="0"/>
                </a:rPr>
                <a:t>Let+Ful</a:t>
              </a:r>
              <a:endParaRPr lang="en-US" sz="3200" dirty="0">
                <a:latin typeface="Cambria" panose="02040503050406030204" pitchFamily="18" charset="0"/>
              </a:endParaRPr>
            </a:p>
            <a:p>
              <a:r>
                <a:rPr lang="en-US" sz="3200" dirty="0">
                  <a:latin typeface="Cambria" panose="02040503050406030204" pitchFamily="18" charset="0"/>
                </a:rPr>
                <a:t>+</a:t>
              </a:r>
              <a:r>
                <a:rPr lang="en-US" sz="3200" dirty="0" err="1">
                  <a:latin typeface="Cambria" panose="02040503050406030204" pitchFamily="18" charset="0"/>
                </a:rPr>
                <a:t>Palbo</a:t>
              </a:r>
              <a:endParaRPr lang="en-US" sz="3200" dirty="0">
                <a:latin typeface="Cambria" panose="02040503050406030204" pitchFamily="18" charset="0"/>
              </a:endParaRPr>
            </a:p>
          </p:txBody>
        </p:sp>
        <p:sp>
          <p:nvSpPr>
            <p:cNvPr id="102" name="TextBox 101">
              <a:extLst>
                <a:ext uri="{FF2B5EF4-FFF2-40B4-BE49-F238E27FC236}">
                  <a16:creationId xmlns:a16="http://schemas.microsoft.com/office/drawing/2014/main" id="{045622EC-FD28-1344-B004-01EA719D138B}"/>
                </a:ext>
              </a:extLst>
            </p:cNvPr>
            <p:cNvSpPr txBox="1"/>
            <p:nvPr/>
          </p:nvSpPr>
          <p:spPr>
            <a:xfrm>
              <a:off x="28894893" y="9441557"/>
              <a:ext cx="1786066" cy="1077218"/>
            </a:xfrm>
            <a:prstGeom prst="rect">
              <a:avLst/>
            </a:prstGeom>
            <a:noFill/>
          </p:spPr>
          <p:txBody>
            <a:bodyPr wrap="none" rtlCol="0">
              <a:spAutoFit/>
            </a:bodyPr>
            <a:lstStyle/>
            <a:p>
              <a:r>
                <a:rPr lang="en-US" sz="3200" dirty="0" err="1">
                  <a:latin typeface="Cambria" panose="02040503050406030204" pitchFamily="18" charset="0"/>
                </a:rPr>
                <a:t>Let+Laso</a:t>
              </a:r>
              <a:endParaRPr lang="en-US" sz="3200" dirty="0">
                <a:latin typeface="Cambria" panose="02040503050406030204" pitchFamily="18" charset="0"/>
              </a:endParaRPr>
            </a:p>
            <a:p>
              <a:r>
                <a:rPr lang="en-US" sz="3200" dirty="0">
                  <a:latin typeface="Cambria" panose="02040503050406030204" pitchFamily="18" charset="0"/>
                </a:rPr>
                <a:t>+</a:t>
              </a:r>
              <a:r>
                <a:rPr lang="en-US" sz="3200" dirty="0" err="1">
                  <a:latin typeface="Cambria" panose="02040503050406030204" pitchFamily="18" charset="0"/>
                </a:rPr>
                <a:t>Palbo</a:t>
              </a:r>
              <a:endParaRPr lang="en-US" sz="3200" dirty="0">
                <a:latin typeface="Cambria" panose="02040503050406030204" pitchFamily="18" charset="0"/>
              </a:endParaRPr>
            </a:p>
          </p:txBody>
        </p:sp>
        <p:sp>
          <p:nvSpPr>
            <p:cNvPr id="103" name="TextBox 102">
              <a:extLst>
                <a:ext uri="{FF2B5EF4-FFF2-40B4-BE49-F238E27FC236}">
                  <a16:creationId xmlns:a16="http://schemas.microsoft.com/office/drawing/2014/main" id="{20B5C629-B6A6-A843-9504-3B702908EBAC}"/>
                </a:ext>
              </a:extLst>
            </p:cNvPr>
            <p:cNvSpPr txBox="1"/>
            <p:nvPr/>
          </p:nvSpPr>
          <p:spPr>
            <a:xfrm>
              <a:off x="20311552" y="9835302"/>
              <a:ext cx="1842556" cy="584775"/>
            </a:xfrm>
            <a:prstGeom prst="rect">
              <a:avLst/>
            </a:prstGeom>
            <a:noFill/>
          </p:spPr>
          <p:txBody>
            <a:bodyPr wrap="none" rtlCol="0">
              <a:spAutoFit/>
            </a:bodyPr>
            <a:lstStyle/>
            <a:p>
              <a:r>
                <a:rPr lang="en-US" sz="3200" dirty="0">
                  <a:latin typeface="Cambria" panose="02040503050406030204" pitchFamily="18" charset="0"/>
                </a:rPr>
                <a:t>Letrozole</a:t>
              </a:r>
            </a:p>
          </p:txBody>
        </p:sp>
      </p:grpSp>
      <p:sp>
        <p:nvSpPr>
          <p:cNvPr id="104" name="TextBox 103">
            <a:extLst>
              <a:ext uri="{FF2B5EF4-FFF2-40B4-BE49-F238E27FC236}">
                <a16:creationId xmlns:a16="http://schemas.microsoft.com/office/drawing/2014/main" id="{52479794-C52E-D747-A764-3C1E4D6FC390}"/>
              </a:ext>
            </a:extLst>
          </p:cNvPr>
          <p:cNvSpPr txBox="1"/>
          <p:nvPr/>
        </p:nvSpPr>
        <p:spPr>
          <a:xfrm>
            <a:off x="18639500" y="4281455"/>
            <a:ext cx="14156414" cy="1200329"/>
          </a:xfrm>
          <a:prstGeom prst="rect">
            <a:avLst/>
          </a:prstGeom>
          <a:noFill/>
        </p:spPr>
        <p:txBody>
          <a:bodyPr wrap="square" rtlCol="0">
            <a:spAutoFit/>
          </a:bodyPr>
          <a:lstStyle/>
          <a:p>
            <a:r>
              <a:rPr lang="en-US" sz="3600" b="1" dirty="0" err="1">
                <a:latin typeface="Cambria" panose="02040503050406030204" pitchFamily="18" charset="0"/>
              </a:rPr>
              <a:t>Lasofoxifene</a:t>
            </a:r>
            <a:r>
              <a:rPr lang="en-US" sz="3600" b="1" dirty="0">
                <a:latin typeface="Cambria" panose="02040503050406030204" pitchFamily="18" charset="0"/>
              </a:rPr>
              <a:t> + </a:t>
            </a:r>
            <a:r>
              <a:rPr lang="en-US" sz="3600" b="1" dirty="0" err="1">
                <a:latin typeface="Cambria" panose="02040503050406030204" pitchFamily="18" charset="0"/>
              </a:rPr>
              <a:t>palbociclib</a:t>
            </a:r>
            <a:r>
              <a:rPr lang="en-US" sz="3600" b="1" dirty="0">
                <a:latin typeface="Cambria" panose="02040503050406030204" pitchFamily="18" charset="0"/>
              </a:rPr>
              <a:t> combination significantly reduces tumor burden compared to </a:t>
            </a:r>
            <a:r>
              <a:rPr lang="en-US" sz="3600" b="1" dirty="0" err="1">
                <a:latin typeface="Cambria" panose="02040503050406030204" pitchFamily="18" charset="0"/>
              </a:rPr>
              <a:t>palbociclib</a:t>
            </a:r>
            <a:r>
              <a:rPr lang="en-US" sz="3600" b="1" dirty="0">
                <a:latin typeface="Cambria" panose="02040503050406030204" pitchFamily="18" charset="0"/>
              </a:rPr>
              <a:t> + </a:t>
            </a:r>
            <a:r>
              <a:rPr lang="en-US" sz="3600" b="1" dirty="0" err="1">
                <a:latin typeface="Cambria" panose="02040503050406030204" pitchFamily="18" charset="0"/>
              </a:rPr>
              <a:t>fulvestrant</a:t>
            </a:r>
            <a:r>
              <a:rPr lang="en-US" sz="3600" b="1" dirty="0">
                <a:latin typeface="Cambria" panose="02040503050406030204" pitchFamily="18" charset="0"/>
              </a:rPr>
              <a:t>  </a:t>
            </a:r>
          </a:p>
        </p:txBody>
      </p:sp>
      <p:pic>
        <p:nvPicPr>
          <p:cNvPr id="107" name="Picture 106">
            <a:extLst>
              <a:ext uri="{FF2B5EF4-FFF2-40B4-BE49-F238E27FC236}">
                <a16:creationId xmlns:a16="http://schemas.microsoft.com/office/drawing/2014/main" id="{E19809D5-EA21-D848-8565-3022CB55B4F1}"/>
              </a:ext>
            </a:extLst>
          </p:cNvPr>
          <p:cNvPicPr>
            <a:picLocks noChangeAspect="1"/>
          </p:cNvPicPr>
          <p:nvPr/>
        </p:nvPicPr>
        <p:blipFill rotWithShape="1">
          <a:blip r:embed="rId44"/>
          <a:srcRect t="7577"/>
          <a:stretch/>
        </p:blipFill>
        <p:spPr>
          <a:xfrm>
            <a:off x="25336291" y="14327645"/>
            <a:ext cx="5753309" cy="6760302"/>
          </a:xfrm>
          <a:prstGeom prst="rect">
            <a:avLst/>
          </a:prstGeom>
        </p:spPr>
      </p:pic>
      <p:pic>
        <p:nvPicPr>
          <p:cNvPr id="108" name="Picture 107">
            <a:extLst>
              <a:ext uri="{FF2B5EF4-FFF2-40B4-BE49-F238E27FC236}">
                <a16:creationId xmlns:a16="http://schemas.microsoft.com/office/drawing/2014/main" id="{22FCEF31-2BF0-5642-BFD9-67E699892667}"/>
              </a:ext>
            </a:extLst>
          </p:cNvPr>
          <p:cNvPicPr>
            <a:picLocks noChangeAspect="1"/>
          </p:cNvPicPr>
          <p:nvPr/>
        </p:nvPicPr>
        <p:blipFill>
          <a:blip r:embed="rId45"/>
          <a:stretch>
            <a:fillRect/>
          </a:stretch>
        </p:blipFill>
        <p:spPr>
          <a:xfrm>
            <a:off x="18821400" y="12347575"/>
            <a:ext cx="5753307" cy="8408679"/>
          </a:xfrm>
          <a:prstGeom prst="rect">
            <a:avLst/>
          </a:prstGeom>
        </p:spPr>
      </p:pic>
      <p:sp>
        <p:nvSpPr>
          <p:cNvPr id="109" name="TextBox 108">
            <a:extLst>
              <a:ext uri="{FF2B5EF4-FFF2-40B4-BE49-F238E27FC236}">
                <a16:creationId xmlns:a16="http://schemas.microsoft.com/office/drawing/2014/main" id="{EBC0A733-20FC-3748-B289-E43508F2CD3A}"/>
              </a:ext>
            </a:extLst>
          </p:cNvPr>
          <p:cNvSpPr txBox="1"/>
          <p:nvPr/>
        </p:nvSpPr>
        <p:spPr>
          <a:xfrm>
            <a:off x="18445232" y="5816294"/>
            <a:ext cx="452368" cy="584775"/>
          </a:xfrm>
          <a:prstGeom prst="rect">
            <a:avLst/>
          </a:prstGeom>
          <a:noFill/>
        </p:spPr>
        <p:txBody>
          <a:bodyPr wrap="none" rtlCol="0">
            <a:spAutoFit/>
          </a:bodyPr>
          <a:lstStyle/>
          <a:p>
            <a:r>
              <a:rPr lang="en-US" sz="3200" b="1" dirty="0">
                <a:latin typeface="Cambria" panose="02040503050406030204" pitchFamily="18" charset="0"/>
              </a:rPr>
              <a:t>A</a:t>
            </a:r>
          </a:p>
        </p:txBody>
      </p:sp>
      <p:sp>
        <p:nvSpPr>
          <p:cNvPr id="110" name="TextBox 109">
            <a:extLst>
              <a:ext uri="{FF2B5EF4-FFF2-40B4-BE49-F238E27FC236}">
                <a16:creationId xmlns:a16="http://schemas.microsoft.com/office/drawing/2014/main" id="{B9A58A4E-3240-C648-B8A1-4C5720E9CFFB}"/>
              </a:ext>
            </a:extLst>
          </p:cNvPr>
          <p:cNvSpPr txBox="1"/>
          <p:nvPr/>
        </p:nvSpPr>
        <p:spPr>
          <a:xfrm>
            <a:off x="18445232" y="12810980"/>
            <a:ext cx="452368" cy="584775"/>
          </a:xfrm>
          <a:prstGeom prst="rect">
            <a:avLst/>
          </a:prstGeom>
          <a:noFill/>
        </p:spPr>
        <p:txBody>
          <a:bodyPr wrap="none" rtlCol="0">
            <a:spAutoFit/>
          </a:bodyPr>
          <a:lstStyle/>
          <a:p>
            <a:r>
              <a:rPr lang="en-US" sz="3200" b="1" dirty="0">
                <a:latin typeface="Cambria" panose="02040503050406030204" pitchFamily="18" charset="0"/>
              </a:rPr>
              <a:t>B</a:t>
            </a:r>
          </a:p>
        </p:txBody>
      </p:sp>
      <p:sp>
        <p:nvSpPr>
          <p:cNvPr id="111" name="TextBox 110">
            <a:extLst>
              <a:ext uri="{FF2B5EF4-FFF2-40B4-BE49-F238E27FC236}">
                <a16:creationId xmlns:a16="http://schemas.microsoft.com/office/drawing/2014/main" id="{96CEEC5D-62F6-8E49-8F77-1EA81388646D}"/>
              </a:ext>
            </a:extLst>
          </p:cNvPr>
          <p:cNvSpPr txBox="1"/>
          <p:nvPr/>
        </p:nvSpPr>
        <p:spPr>
          <a:xfrm>
            <a:off x="26145614" y="12810980"/>
            <a:ext cx="420308" cy="584775"/>
          </a:xfrm>
          <a:prstGeom prst="rect">
            <a:avLst/>
          </a:prstGeom>
          <a:noFill/>
        </p:spPr>
        <p:txBody>
          <a:bodyPr wrap="none" rtlCol="0">
            <a:spAutoFit/>
          </a:bodyPr>
          <a:lstStyle/>
          <a:p>
            <a:r>
              <a:rPr lang="en-US" sz="3200" b="1" dirty="0">
                <a:latin typeface="Cambria" panose="02040503050406030204" pitchFamily="18" charset="0"/>
              </a:rPr>
              <a:t>C</a:t>
            </a:r>
          </a:p>
        </p:txBody>
      </p:sp>
      <p:sp>
        <p:nvSpPr>
          <p:cNvPr id="112" name="TextBox 111">
            <a:extLst>
              <a:ext uri="{FF2B5EF4-FFF2-40B4-BE49-F238E27FC236}">
                <a16:creationId xmlns:a16="http://schemas.microsoft.com/office/drawing/2014/main" id="{5102F387-5ECC-C144-879E-2E38699671F4}"/>
              </a:ext>
            </a:extLst>
          </p:cNvPr>
          <p:cNvSpPr txBox="1"/>
          <p:nvPr/>
        </p:nvSpPr>
        <p:spPr>
          <a:xfrm>
            <a:off x="18782369" y="20858918"/>
            <a:ext cx="14156414" cy="2062103"/>
          </a:xfrm>
          <a:prstGeom prst="rect">
            <a:avLst/>
          </a:prstGeom>
          <a:noFill/>
        </p:spPr>
        <p:txBody>
          <a:bodyPr wrap="square" rtlCol="0">
            <a:spAutoFit/>
          </a:bodyPr>
          <a:lstStyle/>
          <a:p>
            <a:r>
              <a:rPr lang="en-US" sz="3200" b="1" dirty="0">
                <a:latin typeface="Cambria" panose="02040503050406030204" pitchFamily="18" charset="0"/>
              </a:rPr>
              <a:t>Fig 2: A</a:t>
            </a:r>
            <a:r>
              <a:rPr lang="en-US" sz="3200" dirty="0">
                <a:latin typeface="Cambria" panose="02040503050406030204" pitchFamily="18" charset="0"/>
              </a:rPr>
              <a:t>, H&amp;E staining of representative mammary glands for each treatment group. </a:t>
            </a:r>
            <a:r>
              <a:rPr lang="en-US" sz="3200" b="1" dirty="0">
                <a:latin typeface="Cambria" panose="02040503050406030204" pitchFamily="18" charset="0"/>
              </a:rPr>
              <a:t>B &amp; C</a:t>
            </a:r>
            <a:r>
              <a:rPr lang="en-US" sz="3200" dirty="0">
                <a:latin typeface="Cambria" panose="02040503050406030204" pitchFamily="18" charset="0"/>
              </a:rPr>
              <a:t>, Box plot quantification as percent tumor area based on H&amp;E staining analyzed with NSI element software. P values are calculated by one way </a:t>
            </a:r>
            <a:r>
              <a:rPr lang="en-US" sz="3200" dirty="0" err="1">
                <a:latin typeface="Cambria" panose="02040503050406030204" pitchFamily="18" charset="0"/>
              </a:rPr>
              <a:t>Anova</a:t>
            </a:r>
            <a:r>
              <a:rPr lang="en-US" sz="3200" dirty="0">
                <a:latin typeface="Cambria" panose="02040503050406030204" pitchFamily="18" charset="0"/>
              </a:rPr>
              <a:t> *p&lt;0.05, **p&lt;0.001. N=3-6 mice</a:t>
            </a:r>
          </a:p>
        </p:txBody>
      </p:sp>
      <p:grpSp>
        <p:nvGrpSpPr>
          <p:cNvPr id="143" name="Group 142">
            <a:extLst>
              <a:ext uri="{FF2B5EF4-FFF2-40B4-BE49-F238E27FC236}">
                <a16:creationId xmlns:a16="http://schemas.microsoft.com/office/drawing/2014/main" id="{322ACD61-3F03-6445-AAA9-8E9C8CD8CE05}"/>
              </a:ext>
            </a:extLst>
          </p:cNvPr>
          <p:cNvGrpSpPr/>
          <p:nvPr/>
        </p:nvGrpSpPr>
        <p:grpSpPr>
          <a:xfrm>
            <a:off x="19494567" y="24648328"/>
            <a:ext cx="12204633" cy="4558419"/>
            <a:chOff x="18996071" y="24335800"/>
            <a:chExt cx="14432858" cy="5390659"/>
          </a:xfrm>
        </p:grpSpPr>
        <p:pic>
          <p:nvPicPr>
            <p:cNvPr id="119" name="Picture 118">
              <a:extLst>
                <a:ext uri="{FF2B5EF4-FFF2-40B4-BE49-F238E27FC236}">
                  <a16:creationId xmlns:a16="http://schemas.microsoft.com/office/drawing/2014/main" id="{7DCD4E7F-3E76-0541-A965-1DE1FD49A756}"/>
                </a:ext>
              </a:extLst>
            </p:cNvPr>
            <p:cNvPicPr>
              <a:picLocks noChangeAspect="1"/>
            </p:cNvPicPr>
            <p:nvPr/>
          </p:nvPicPr>
          <p:blipFill rotWithShape="1">
            <a:blip r:embed="rId46"/>
            <a:srcRect r="4363" b="14235"/>
            <a:stretch/>
          </p:blipFill>
          <p:spPr>
            <a:xfrm>
              <a:off x="18996071" y="24936280"/>
              <a:ext cx="2044876" cy="1877146"/>
            </a:xfrm>
            <a:prstGeom prst="rect">
              <a:avLst/>
            </a:prstGeom>
          </p:spPr>
        </p:pic>
        <p:pic>
          <p:nvPicPr>
            <p:cNvPr id="120" name="Picture 119">
              <a:extLst>
                <a:ext uri="{FF2B5EF4-FFF2-40B4-BE49-F238E27FC236}">
                  <a16:creationId xmlns:a16="http://schemas.microsoft.com/office/drawing/2014/main" id="{FD96D185-3AB2-F246-9349-FF48BDB7DE9A}"/>
                </a:ext>
              </a:extLst>
            </p:cNvPr>
            <p:cNvPicPr>
              <a:picLocks noChangeAspect="1"/>
            </p:cNvPicPr>
            <p:nvPr/>
          </p:nvPicPr>
          <p:blipFill rotWithShape="1">
            <a:blip r:embed="rId47"/>
            <a:srcRect r="5269"/>
            <a:stretch/>
          </p:blipFill>
          <p:spPr>
            <a:xfrm>
              <a:off x="21570286" y="24936281"/>
              <a:ext cx="1937141" cy="1877710"/>
            </a:xfrm>
            <a:prstGeom prst="rect">
              <a:avLst/>
            </a:prstGeom>
          </p:spPr>
        </p:pic>
        <p:pic>
          <p:nvPicPr>
            <p:cNvPr id="121" name="Picture 120">
              <a:extLst>
                <a:ext uri="{FF2B5EF4-FFF2-40B4-BE49-F238E27FC236}">
                  <a16:creationId xmlns:a16="http://schemas.microsoft.com/office/drawing/2014/main" id="{ED60C7B8-3A20-A348-AEB1-E68C7CAE12D8}"/>
                </a:ext>
              </a:extLst>
            </p:cNvPr>
            <p:cNvPicPr>
              <a:picLocks noChangeAspect="1"/>
            </p:cNvPicPr>
            <p:nvPr/>
          </p:nvPicPr>
          <p:blipFill rotWithShape="1">
            <a:blip r:embed="rId48"/>
            <a:srcRect l="912" t="5623" r="27802" b="12804"/>
            <a:stretch/>
          </p:blipFill>
          <p:spPr>
            <a:xfrm>
              <a:off x="24036764" y="24947633"/>
              <a:ext cx="1937141" cy="1864691"/>
            </a:xfrm>
            <a:prstGeom prst="rect">
              <a:avLst/>
            </a:prstGeom>
          </p:spPr>
        </p:pic>
        <p:pic>
          <p:nvPicPr>
            <p:cNvPr id="122" name="Picture 121">
              <a:extLst>
                <a:ext uri="{FF2B5EF4-FFF2-40B4-BE49-F238E27FC236}">
                  <a16:creationId xmlns:a16="http://schemas.microsoft.com/office/drawing/2014/main" id="{12BFB08E-2755-7C4E-AF54-3733CB42BCB4}"/>
                </a:ext>
              </a:extLst>
            </p:cNvPr>
            <p:cNvPicPr>
              <a:picLocks noChangeAspect="1"/>
            </p:cNvPicPr>
            <p:nvPr/>
          </p:nvPicPr>
          <p:blipFill rotWithShape="1">
            <a:blip r:embed="rId49"/>
            <a:srcRect r="4889" b="6938"/>
            <a:stretch/>
          </p:blipFill>
          <p:spPr>
            <a:xfrm>
              <a:off x="26503243" y="24926915"/>
              <a:ext cx="1919024" cy="1874057"/>
            </a:xfrm>
            <a:prstGeom prst="rect">
              <a:avLst/>
            </a:prstGeom>
          </p:spPr>
        </p:pic>
        <p:pic>
          <p:nvPicPr>
            <p:cNvPr id="123" name="Picture 122">
              <a:extLst>
                <a:ext uri="{FF2B5EF4-FFF2-40B4-BE49-F238E27FC236}">
                  <a16:creationId xmlns:a16="http://schemas.microsoft.com/office/drawing/2014/main" id="{728570C3-D5C9-7D41-AE64-66770C6BC752}"/>
                </a:ext>
              </a:extLst>
            </p:cNvPr>
            <p:cNvPicPr>
              <a:picLocks noChangeAspect="1"/>
            </p:cNvPicPr>
            <p:nvPr/>
          </p:nvPicPr>
          <p:blipFill rotWithShape="1">
            <a:blip r:embed="rId50"/>
            <a:srcRect t="17737" r="6862"/>
            <a:stretch/>
          </p:blipFill>
          <p:spPr>
            <a:xfrm>
              <a:off x="28951605" y="24926915"/>
              <a:ext cx="1937141" cy="1874057"/>
            </a:xfrm>
            <a:prstGeom prst="rect">
              <a:avLst/>
            </a:prstGeom>
          </p:spPr>
        </p:pic>
        <p:pic>
          <p:nvPicPr>
            <p:cNvPr id="124" name="Picture 123">
              <a:extLst>
                <a:ext uri="{FF2B5EF4-FFF2-40B4-BE49-F238E27FC236}">
                  <a16:creationId xmlns:a16="http://schemas.microsoft.com/office/drawing/2014/main" id="{CE6CE67B-D479-B348-ADA2-2E706B51FB0D}"/>
                </a:ext>
              </a:extLst>
            </p:cNvPr>
            <p:cNvPicPr>
              <a:picLocks noChangeAspect="1"/>
            </p:cNvPicPr>
            <p:nvPr/>
          </p:nvPicPr>
          <p:blipFill rotWithShape="1">
            <a:blip r:embed="rId51"/>
            <a:srcRect r="17242" b="12949"/>
            <a:stretch/>
          </p:blipFill>
          <p:spPr>
            <a:xfrm>
              <a:off x="31418083" y="24921386"/>
              <a:ext cx="1920734" cy="1864691"/>
            </a:xfrm>
            <a:prstGeom prst="rect">
              <a:avLst/>
            </a:prstGeom>
          </p:spPr>
        </p:pic>
        <p:pic>
          <p:nvPicPr>
            <p:cNvPr id="125" name="Picture 124">
              <a:extLst>
                <a:ext uri="{FF2B5EF4-FFF2-40B4-BE49-F238E27FC236}">
                  <a16:creationId xmlns:a16="http://schemas.microsoft.com/office/drawing/2014/main" id="{0F5164A8-F7F6-9D4B-92E9-01E6BDBECE52}"/>
                </a:ext>
              </a:extLst>
            </p:cNvPr>
            <p:cNvPicPr>
              <a:picLocks noChangeAspect="1"/>
            </p:cNvPicPr>
            <p:nvPr/>
          </p:nvPicPr>
          <p:blipFill rotWithShape="1">
            <a:blip r:embed="rId52"/>
            <a:srcRect t="3061" r="6902"/>
            <a:stretch/>
          </p:blipFill>
          <p:spPr>
            <a:xfrm>
              <a:off x="18996071" y="27838392"/>
              <a:ext cx="2044878" cy="1888067"/>
            </a:xfrm>
            <a:prstGeom prst="rect">
              <a:avLst/>
            </a:prstGeom>
          </p:spPr>
        </p:pic>
        <p:pic>
          <p:nvPicPr>
            <p:cNvPr id="126" name="Picture 125">
              <a:extLst>
                <a:ext uri="{FF2B5EF4-FFF2-40B4-BE49-F238E27FC236}">
                  <a16:creationId xmlns:a16="http://schemas.microsoft.com/office/drawing/2014/main" id="{09CBDD2C-60BB-F346-8E1C-98626035149F}"/>
                </a:ext>
              </a:extLst>
            </p:cNvPr>
            <p:cNvPicPr>
              <a:picLocks noChangeAspect="1"/>
            </p:cNvPicPr>
            <p:nvPr/>
          </p:nvPicPr>
          <p:blipFill rotWithShape="1">
            <a:blip r:embed="rId53"/>
            <a:srcRect t="2028"/>
            <a:stretch/>
          </p:blipFill>
          <p:spPr>
            <a:xfrm>
              <a:off x="21569230" y="27848749"/>
              <a:ext cx="1912699" cy="1877710"/>
            </a:xfrm>
            <a:prstGeom prst="rect">
              <a:avLst/>
            </a:prstGeom>
          </p:spPr>
        </p:pic>
        <p:pic>
          <p:nvPicPr>
            <p:cNvPr id="127" name="Picture 126">
              <a:extLst>
                <a:ext uri="{FF2B5EF4-FFF2-40B4-BE49-F238E27FC236}">
                  <a16:creationId xmlns:a16="http://schemas.microsoft.com/office/drawing/2014/main" id="{C4E7EEEC-DB0B-7C4B-965F-A5EFE1E1E7E8}"/>
                </a:ext>
              </a:extLst>
            </p:cNvPr>
            <p:cNvPicPr>
              <a:picLocks noChangeAspect="1"/>
            </p:cNvPicPr>
            <p:nvPr/>
          </p:nvPicPr>
          <p:blipFill rotWithShape="1">
            <a:blip r:embed="rId54"/>
            <a:srcRect t="14210" r="8571"/>
            <a:stretch/>
          </p:blipFill>
          <p:spPr>
            <a:xfrm>
              <a:off x="24010210" y="27848749"/>
              <a:ext cx="1937141" cy="1877710"/>
            </a:xfrm>
            <a:prstGeom prst="rect">
              <a:avLst/>
            </a:prstGeom>
          </p:spPr>
        </p:pic>
        <p:pic>
          <p:nvPicPr>
            <p:cNvPr id="128" name="Picture 127">
              <a:extLst>
                <a:ext uri="{FF2B5EF4-FFF2-40B4-BE49-F238E27FC236}">
                  <a16:creationId xmlns:a16="http://schemas.microsoft.com/office/drawing/2014/main" id="{4E05A860-D482-5248-8F50-6A6FEB84EF9B}"/>
                </a:ext>
              </a:extLst>
            </p:cNvPr>
            <p:cNvPicPr>
              <a:picLocks noChangeAspect="1"/>
            </p:cNvPicPr>
            <p:nvPr/>
          </p:nvPicPr>
          <p:blipFill rotWithShape="1">
            <a:blip r:embed="rId55"/>
            <a:srcRect t="16000" r="13701"/>
            <a:stretch/>
          </p:blipFill>
          <p:spPr>
            <a:xfrm>
              <a:off x="26475631" y="27829162"/>
              <a:ext cx="1919024" cy="1897297"/>
            </a:xfrm>
            <a:prstGeom prst="rect">
              <a:avLst/>
            </a:prstGeom>
          </p:spPr>
        </p:pic>
        <p:pic>
          <p:nvPicPr>
            <p:cNvPr id="129" name="Picture 128">
              <a:extLst>
                <a:ext uri="{FF2B5EF4-FFF2-40B4-BE49-F238E27FC236}">
                  <a16:creationId xmlns:a16="http://schemas.microsoft.com/office/drawing/2014/main" id="{F4FE8E27-0B13-B147-A08B-0746BC80846A}"/>
                </a:ext>
              </a:extLst>
            </p:cNvPr>
            <p:cNvPicPr>
              <a:picLocks noChangeAspect="1"/>
            </p:cNvPicPr>
            <p:nvPr/>
          </p:nvPicPr>
          <p:blipFill rotWithShape="1">
            <a:blip r:embed="rId56"/>
            <a:srcRect t="5165"/>
            <a:stretch/>
          </p:blipFill>
          <p:spPr>
            <a:xfrm>
              <a:off x="28922936" y="27824066"/>
              <a:ext cx="1939911" cy="1902393"/>
            </a:xfrm>
            <a:prstGeom prst="rect">
              <a:avLst/>
            </a:prstGeom>
          </p:spPr>
        </p:pic>
        <p:pic>
          <p:nvPicPr>
            <p:cNvPr id="130" name="Picture 129">
              <a:extLst>
                <a:ext uri="{FF2B5EF4-FFF2-40B4-BE49-F238E27FC236}">
                  <a16:creationId xmlns:a16="http://schemas.microsoft.com/office/drawing/2014/main" id="{77C51162-B08A-D140-B879-5788B51886F8}"/>
                </a:ext>
              </a:extLst>
            </p:cNvPr>
            <p:cNvPicPr>
              <a:picLocks noChangeAspect="1"/>
            </p:cNvPicPr>
            <p:nvPr/>
          </p:nvPicPr>
          <p:blipFill>
            <a:blip r:embed="rId57"/>
            <a:stretch>
              <a:fillRect/>
            </a:stretch>
          </p:blipFill>
          <p:spPr>
            <a:xfrm>
              <a:off x="31391130" y="27840974"/>
              <a:ext cx="1947686" cy="1885485"/>
            </a:xfrm>
            <a:prstGeom prst="rect">
              <a:avLst/>
            </a:prstGeom>
          </p:spPr>
        </p:pic>
        <p:sp>
          <p:nvSpPr>
            <p:cNvPr id="131" name="TextBox 130">
              <a:extLst>
                <a:ext uri="{FF2B5EF4-FFF2-40B4-BE49-F238E27FC236}">
                  <a16:creationId xmlns:a16="http://schemas.microsoft.com/office/drawing/2014/main" id="{F1961639-F460-FA4E-ABD8-7A22FFDE5042}"/>
                </a:ext>
              </a:extLst>
            </p:cNvPr>
            <p:cNvSpPr txBox="1"/>
            <p:nvPr/>
          </p:nvSpPr>
          <p:spPr>
            <a:xfrm>
              <a:off x="19602786" y="24335800"/>
              <a:ext cx="886946" cy="618745"/>
            </a:xfrm>
            <a:prstGeom prst="rect">
              <a:avLst/>
            </a:prstGeom>
            <a:noFill/>
          </p:spPr>
          <p:txBody>
            <a:bodyPr wrap="none" rtlCol="0">
              <a:spAutoFit/>
            </a:bodyPr>
            <a:lstStyle/>
            <a:p>
              <a:r>
                <a:rPr lang="en-US" sz="2800" dirty="0" err="1">
                  <a:latin typeface="Cambria" panose="02040503050406030204" pitchFamily="18" charset="0"/>
                </a:rPr>
                <a:t>Veh</a:t>
              </a:r>
              <a:endParaRPr lang="en-US" sz="2800" dirty="0">
                <a:latin typeface="Cambria" panose="02040503050406030204" pitchFamily="18" charset="0"/>
              </a:endParaRPr>
            </a:p>
          </p:txBody>
        </p:sp>
        <p:sp>
          <p:nvSpPr>
            <p:cNvPr id="132" name="TextBox 131">
              <a:extLst>
                <a:ext uri="{FF2B5EF4-FFF2-40B4-BE49-F238E27FC236}">
                  <a16:creationId xmlns:a16="http://schemas.microsoft.com/office/drawing/2014/main" id="{DFEB5BE7-4F94-8444-A1A0-E11839019C88}"/>
                </a:ext>
              </a:extLst>
            </p:cNvPr>
            <p:cNvSpPr txBox="1"/>
            <p:nvPr/>
          </p:nvSpPr>
          <p:spPr>
            <a:xfrm>
              <a:off x="21908740" y="24335800"/>
              <a:ext cx="1231879" cy="618745"/>
            </a:xfrm>
            <a:prstGeom prst="rect">
              <a:avLst/>
            </a:prstGeom>
            <a:noFill/>
          </p:spPr>
          <p:txBody>
            <a:bodyPr wrap="none" rtlCol="0">
              <a:spAutoFit/>
            </a:bodyPr>
            <a:lstStyle/>
            <a:p>
              <a:r>
                <a:rPr lang="en-US" sz="2800" dirty="0" err="1">
                  <a:latin typeface="Cambria" panose="02040503050406030204" pitchFamily="18" charset="0"/>
                </a:rPr>
                <a:t>Palbo</a:t>
              </a:r>
              <a:endParaRPr lang="en-US" sz="2800" dirty="0">
                <a:latin typeface="Cambria" panose="02040503050406030204" pitchFamily="18" charset="0"/>
              </a:endParaRPr>
            </a:p>
          </p:txBody>
        </p:sp>
        <p:sp>
          <p:nvSpPr>
            <p:cNvPr id="133" name="TextBox 132">
              <a:extLst>
                <a:ext uri="{FF2B5EF4-FFF2-40B4-BE49-F238E27FC236}">
                  <a16:creationId xmlns:a16="http://schemas.microsoft.com/office/drawing/2014/main" id="{8579B724-C635-A34C-B457-108379D80CF3}"/>
                </a:ext>
              </a:extLst>
            </p:cNvPr>
            <p:cNvSpPr txBox="1"/>
            <p:nvPr/>
          </p:nvSpPr>
          <p:spPr>
            <a:xfrm>
              <a:off x="24579155" y="24335800"/>
              <a:ext cx="1060056" cy="618745"/>
            </a:xfrm>
            <a:prstGeom prst="rect">
              <a:avLst/>
            </a:prstGeom>
            <a:noFill/>
          </p:spPr>
          <p:txBody>
            <a:bodyPr wrap="none" rtlCol="0">
              <a:spAutoFit/>
            </a:bodyPr>
            <a:lstStyle/>
            <a:p>
              <a:r>
                <a:rPr lang="en-US" sz="2800" dirty="0" err="1">
                  <a:latin typeface="Cambria" panose="02040503050406030204" pitchFamily="18" charset="0"/>
                </a:rPr>
                <a:t>Laso</a:t>
              </a:r>
              <a:endParaRPr lang="en-US" sz="2800" dirty="0">
                <a:latin typeface="Cambria" panose="02040503050406030204" pitchFamily="18" charset="0"/>
              </a:endParaRPr>
            </a:p>
          </p:txBody>
        </p:sp>
        <p:sp>
          <p:nvSpPr>
            <p:cNvPr id="134" name="TextBox 133">
              <a:extLst>
                <a:ext uri="{FF2B5EF4-FFF2-40B4-BE49-F238E27FC236}">
                  <a16:creationId xmlns:a16="http://schemas.microsoft.com/office/drawing/2014/main" id="{DEF3BAEC-D21F-7E49-8E3A-7A57259B5CCF}"/>
                </a:ext>
              </a:extLst>
            </p:cNvPr>
            <p:cNvSpPr txBox="1"/>
            <p:nvPr/>
          </p:nvSpPr>
          <p:spPr>
            <a:xfrm>
              <a:off x="26310082" y="24335800"/>
              <a:ext cx="2277151" cy="618745"/>
            </a:xfrm>
            <a:prstGeom prst="rect">
              <a:avLst/>
            </a:prstGeom>
            <a:noFill/>
          </p:spPr>
          <p:txBody>
            <a:bodyPr wrap="none" rtlCol="0">
              <a:spAutoFit/>
            </a:bodyPr>
            <a:lstStyle/>
            <a:p>
              <a:r>
                <a:rPr lang="en-US" sz="2800" dirty="0" err="1">
                  <a:latin typeface="Cambria" panose="02040503050406030204" pitchFamily="18" charset="0"/>
                </a:rPr>
                <a:t>Fulvestrant</a:t>
              </a:r>
              <a:endParaRPr lang="en-US" sz="2800" dirty="0">
                <a:latin typeface="Cambria" panose="02040503050406030204" pitchFamily="18" charset="0"/>
              </a:endParaRPr>
            </a:p>
          </p:txBody>
        </p:sp>
        <p:sp>
          <p:nvSpPr>
            <p:cNvPr id="135" name="TextBox 134">
              <a:extLst>
                <a:ext uri="{FF2B5EF4-FFF2-40B4-BE49-F238E27FC236}">
                  <a16:creationId xmlns:a16="http://schemas.microsoft.com/office/drawing/2014/main" id="{EBE90399-AADA-ED44-98FF-8EA324EB1BF4}"/>
                </a:ext>
              </a:extLst>
            </p:cNvPr>
            <p:cNvSpPr txBox="1"/>
            <p:nvPr/>
          </p:nvSpPr>
          <p:spPr>
            <a:xfrm>
              <a:off x="31390026" y="24335800"/>
              <a:ext cx="2038903" cy="618745"/>
            </a:xfrm>
            <a:prstGeom prst="rect">
              <a:avLst/>
            </a:prstGeom>
            <a:noFill/>
          </p:spPr>
          <p:txBody>
            <a:bodyPr wrap="none" rtlCol="0">
              <a:spAutoFit/>
            </a:bodyPr>
            <a:lstStyle/>
            <a:p>
              <a:r>
                <a:rPr lang="en-US" sz="2800" dirty="0" err="1">
                  <a:latin typeface="Cambria" panose="02040503050406030204" pitchFamily="18" charset="0"/>
                </a:rPr>
                <a:t>Ful+Palbo</a:t>
              </a:r>
              <a:endParaRPr lang="en-US" sz="2800" dirty="0">
                <a:latin typeface="Cambria" panose="02040503050406030204" pitchFamily="18" charset="0"/>
              </a:endParaRPr>
            </a:p>
          </p:txBody>
        </p:sp>
        <p:sp>
          <p:nvSpPr>
            <p:cNvPr id="136" name="TextBox 135">
              <a:extLst>
                <a:ext uri="{FF2B5EF4-FFF2-40B4-BE49-F238E27FC236}">
                  <a16:creationId xmlns:a16="http://schemas.microsoft.com/office/drawing/2014/main" id="{286BAB1C-2F9B-524D-95DE-61984EB0BE2A}"/>
                </a:ext>
              </a:extLst>
            </p:cNvPr>
            <p:cNvSpPr txBox="1"/>
            <p:nvPr/>
          </p:nvSpPr>
          <p:spPr>
            <a:xfrm>
              <a:off x="28833217" y="24335800"/>
              <a:ext cx="2308618" cy="618745"/>
            </a:xfrm>
            <a:prstGeom prst="rect">
              <a:avLst/>
            </a:prstGeom>
            <a:noFill/>
          </p:spPr>
          <p:txBody>
            <a:bodyPr wrap="none" rtlCol="0">
              <a:spAutoFit/>
            </a:bodyPr>
            <a:lstStyle/>
            <a:p>
              <a:r>
                <a:rPr lang="en-US" sz="2800" dirty="0" err="1">
                  <a:latin typeface="Cambria" panose="02040503050406030204" pitchFamily="18" charset="0"/>
                </a:rPr>
                <a:t>Laso+Palbo</a:t>
              </a:r>
              <a:endParaRPr lang="en-US" sz="2800" dirty="0">
                <a:latin typeface="Cambria" panose="02040503050406030204" pitchFamily="18" charset="0"/>
              </a:endParaRPr>
            </a:p>
          </p:txBody>
        </p:sp>
        <p:sp>
          <p:nvSpPr>
            <p:cNvPr id="137" name="TextBox 136">
              <a:extLst>
                <a:ext uri="{FF2B5EF4-FFF2-40B4-BE49-F238E27FC236}">
                  <a16:creationId xmlns:a16="http://schemas.microsoft.com/office/drawing/2014/main" id="{7A12232A-57AE-CD43-A4CC-97ED20C39C0D}"/>
                </a:ext>
              </a:extLst>
            </p:cNvPr>
            <p:cNvSpPr txBox="1"/>
            <p:nvPr/>
          </p:nvSpPr>
          <p:spPr>
            <a:xfrm>
              <a:off x="21561601" y="27312884"/>
              <a:ext cx="2045121" cy="618745"/>
            </a:xfrm>
            <a:prstGeom prst="rect">
              <a:avLst/>
            </a:prstGeom>
            <a:noFill/>
          </p:spPr>
          <p:txBody>
            <a:bodyPr wrap="none" rtlCol="0">
              <a:spAutoFit/>
            </a:bodyPr>
            <a:lstStyle/>
            <a:p>
              <a:r>
                <a:rPr lang="en-US" sz="2800" dirty="0" err="1">
                  <a:latin typeface="Cambria" panose="02040503050406030204" pitchFamily="18" charset="0"/>
                </a:rPr>
                <a:t>Let+Palbo</a:t>
              </a:r>
              <a:endParaRPr lang="en-US" sz="2800" dirty="0">
                <a:latin typeface="Cambria" panose="02040503050406030204" pitchFamily="18" charset="0"/>
              </a:endParaRPr>
            </a:p>
          </p:txBody>
        </p:sp>
        <p:sp>
          <p:nvSpPr>
            <p:cNvPr id="138" name="TextBox 137">
              <a:extLst>
                <a:ext uri="{FF2B5EF4-FFF2-40B4-BE49-F238E27FC236}">
                  <a16:creationId xmlns:a16="http://schemas.microsoft.com/office/drawing/2014/main" id="{8E870B57-70C1-5340-B5C4-4018BD9A23B4}"/>
                </a:ext>
              </a:extLst>
            </p:cNvPr>
            <p:cNvSpPr txBox="1"/>
            <p:nvPr/>
          </p:nvSpPr>
          <p:spPr>
            <a:xfrm>
              <a:off x="24166448" y="27312884"/>
              <a:ext cx="1873298" cy="618745"/>
            </a:xfrm>
            <a:prstGeom prst="rect">
              <a:avLst/>
            </a:prstGeom>
            <a:noFill/>
          </p:spPr>
          <p:txBody>
            <a:bodyPr wrap="none" rtlCol="0">
              <a:spAutoFit/>
            </a:bodyPr>
            <a:lstStyle/>
            <a:p>
              <a:r>
                <a:rPr lang="en-US" sz="2800" dirty="0" err="1">
                  <a:latin typeface="Cambria" panose="02040503050406030204" pitchFamily="18" charset="0"/>
                </a:rPr>
                <a:t>Let+Laso</a:t>
              </a:r>
              <a:endParaRPr lang="en-US" sz="2800" dirty="0">
                <a:latin typeface="Cambria" panose="02040503050406030204" pitchFamily="18" charset="0"/>
              </a:endParaRPr>
            </a:p>
          </p:txBody>
        </p:sp>
        <p:sp>
          <p:nvSpPr>
            <p:cNvPr id="139" name="TextBox 138">
              <a:extLst>
                <a:ext uri="{FF2B5EF4-FFF2-40B4-BE49-F238E27FC236}">
                  <a16:creationId xmlns:a16="http://schemas.microsoft.com/office/drawing/2014/main" id="{8A369A66-4FE5-9441-92FF-1E9B845ABB16}"/>
                </a:ext>
              </a:extLst>
            </p:cNvPr>
            <p:cNvSpPr txBox="1"/>
            <p:nvPr/>
          </p:nvSpPr>
          <p:spPr>
            <a:xfrm>
              <a:off x="26670845" y="27312884"/>
              <a:ext cx="1603582" cy="618745"/>
            </a:xfrm>
            <a:prstGeom prst="rect">
              <a:avLst/>
            </a:prstGeom>
            <a:noFill/>
          </p:spPr>
          <p:txBody>
            <a:bodyPr wrap="none" rtlCol="0">
              <a:spAutoFit/>
            </a:bodyPr>
            <a:lstStyle/>
            <a:p>
              <a:r>
                <a:rPr lang="en-US" sz="2800" dirty="0" err="1">
                  <a:latin typeface="Cambria" panose="02040503050406030204" pitchFamily="18" charset="0"/>
                </a:rPr>
                <a:t>Let+Ful</a:t>
              </a:r>
              <a:endParaRPr lang="en-US" sz="2800" dirty="0">
                <a:latin typeface="Cambria" panose="02040503050406030204" pitchFamily="18" charset="0"/>
              </a:endParaRPr>
            </a:p>
          </p:txBody>
        </p:sp>
        <p:sp>
          <p:nvSpPr>
            <p:cNvPr id="140" name="TextBox 139">
              <a:extLst>
                <a:ext uri="{FF2B5EF4-FFF2-40B4-BE49-F238E27FC236}">
                  <a16:creationId xmlns:a16="http://schemas.microsoft.com/office/drawing/2014/main" id="{C0B42127-BA4D-1B4C-B625-F43EC5A19242}"/>
                </a:ext>
              </a:extLst>
            </p:cNvPr>
            <p:cNvSpPr txBox="1"/>
            <p:nvPr/>
          </p:nvSpPr>
          <p:spPr>
            <a:xfrm>
              <a:off x="31586544" y="26820441"/>
              <a:ext cx="1603582" cy="1128300"/>
            </a:xfrm>
            <a:prstGeom prst="rect">
              <a:avLst/>
            </a:prstGeom>
            <a:noFill/>
          </p:spPr>
          <p:txBody>
            <a:bodyPr wrap="none" rtlCol="0">
              <a:spAutoFit/>
            </a:bodyPr>
            <a:lstStyle/>
            <a:p>
              <a:r>
                <a:rPr lang="en-US" sz="2800" dirty="0" err="1">
                  <a:latin typeface="Cambria" panose="02040503050406030204" pitchFamily="18" charset="0"/>
                </a:rPr>
                <a:t>Let+Ful</a:t>
              </a:r>
              <a:endParaRPr lang="en-US" sz="2800" dirty="0">
                <a:latin typeface="Cambria" panose="02040503050406030204" pitchFamily="18" charset="0"/>
              </a:endParaRPr>
            </a:p>
            <a:p>
              <a:r>
                <a:rPr lang="en-US" sz="2800" dirty="0">
                  <a:latin typeface="Cambria" panose="02040503050406030204" pitchFamily="18" charset="0"/>
                </a:rPr>
                <a:t>+</a:t>
              </a:r>
              <a:r>
                <a:rPr lang="en-US" sz="2800" dirty="0" err="1">
                  <a:latin typeface="Cambria" panose="02040503050406030204" pitchFamily="18" charset="0"/>
                </a:rPr>
                <a:t>Palbo</a:t>
              </a:r>
              <a:endParaRPr lang="en-US" sz="2800" dirty="0">
                <a:latin typeface="Cambria" panose="02040503050406030204" pitchFamily="18" charset="0"/>
              </a:endParaRPr>
            </a:p>
          </p:txBody>
        </p:sp>
        <p:sp>
          <p:nvSpPr>
            <p:cNvPr id="141" name="TextBox 140">
              <a:extLst>
                <a:ext uri="{FF2B5EF4-FFF2-40B4-BE49-F238E27FC236}">
                  <a16:creationId xmlns:a16="http://schemas.microsoft.com/office/drawing/2014/main" id="{B292B98E-7488-FC42-A7BE-3F488AD837EC}"/>
                </a:ext>
              </a:extLst>
            </p:cNvPr>
            <p:cNvSpPr txBox="1"/>
            <p:nvPr/>
          </p:nvSpPr>
          <p:spPr>
            <a:xfrm>
              <a:off x="29013441" y="26820441"/>
              <a:ext cx="1873298" cy="1128300"/>
            </a:xfrm>
            <a:prstGeom prst="rect">
              <a:avLst/>
            </a:prstGeom>
            <a:noFill/>
          </p:spPr>
          <p:txBody>
            <a:bodyPr wrap="none" rtlCol="0">
              <a:spAutoFit/>
            </a:bodyPr>
            <a:lstStyle/>
            <a:p>
              <a:r>
                <a:rPr lang="en-US" sz="2800" dirty="0" err="1">
                  <a:latin typeface="Cambria" panose="02040503050406030204" pitchFamily="18" charset="0"/>
                </a:rPr>
                <a:t>Let+Laso</a:t>
              </a:r>
              <a:endParaRPr lang="en-US" sz="2800" dirty="0">
                <a:latin typeface="Cambria" panose="02040503050406030204" pitchFamily="18" charset="0"/>
              </a:endParaRPr>
            </a:p>
            <a:p>
              <a:r>
                <a:rPr lang="en-US" sz="2800" dirty="0">
                  <a:latin typeface="Cambria" panose="02040503050406030204" pitchFamily="18" charset="0"/>
                </a:rPr>
                <a:t>+</a:t>
              </a:r>
              <a:r>
                <a:rPr lang="en-US" sz="2800" dirty="0" err="1">
                  <a:latin typeface="Cambria" panose="02040503050406030204" pitchFamily="18" charset="0"/>
                </a:rPr>
                <a:t>Palbo</a:t>
              </a:r>
              <a:endParaRPr lang="en-US" sz="2800" dirty="0">
                <a:latin typeface="Cambria" panose="02040503050406030204" pitchFamily="18" charset="0"/>
              </a:endParaRPr>
            </a:p>
          </p:txBody>
        </p:sp>
        <p:sp>
          <p:nvSpPr>
            <p:cNvPr id="142" name="TextBox 141">
              <a:extLst>
                <a:ext uri="{FF2B5EF4-FFF2-40B4-BE49-F238E27FC236}">
                  <a16:creationId xmlns:a16="http://schemas.microsoft.com/office/drawing/2014/main" id="{61C2E794-5EEC-994F-90E3-642B17B7ACD4}"/>
                </a:ext>
              </a:extLst>
            </p:cNvPr>
            <p:cNvSpPr txBox="1"/>
            <p:nvPr/>
          </p:nvSpPr>
          <p:spPr>
            <a:xfrm>
              <a:off x="19097231" y="27312884"/>
              <a:ext cx="1933428" cy="618745"/>
            </a:xfrm>
            <a:prstGeom prst="rect">
              <a:avLst/>
            </a:prstGeom>
            <a:noFill/>
          </p:spPr>
          <p:txBody>
            <a:bodyPr wrap="none" rtlCol="0">
              <a:spAutoFit/>
            </a:bodyPr>
            <a:lstStyle/>
            <a:p>
              <a:r>
                <a:rPr lang="en-US" sz="2800" dirty="0">
                  <a:latin typeface="Cambria" panose="02040503050406030204" pitchFamily="18" charset="0"/>
                </a:rPr>
                <a:t>Letrozole</a:t>
              </a:r>
            </a:p>
          </p:txBody>
        </p:sp>
      </p:grpSp>
      <p:sp>
        <p:nvSpPr>
          <p:cNvPr id="144" name="TextBox 143">
            <a:extLst>
              <a:ext uri="{FF2B5EF4-FFF2-40B4-BE49-F238E27FC236}">
                <a16:creationId xmlns:a16="http://schemas.microsoft.com/office/drawing/2014/main" id="{9AA047F4-30C7-8D40-907E-7EEA8D7AF433}"/>
              </a:ext>
            </a:extLst>
          </p:cNvPr>
          <p:cNvSpPr txBox="1"/>
          <p:nvPr/>
        </p:nvSpPr>
        <p:spPr>
          <a:xfrm>
            <a:off x="18639500" y="23263046"/>
            <a:ext cx="14156414" cy="1200329"/>
          </a:xfrm>
          <a:prstGeom prst="rect">
            <a:avLst/>
          </a:prstGeom>
          <a:noFill/>
        </p:spPr>
        <p:txBody>
          <a:bodyPr wrap="square" rtlCol="0">
            <a:spAutoFit/>
          </a:bodyPr>
          <a:lstStyle/>
          <a:p>
            <a:r>
              <a:rPr lang="en-US" sz="3600" b="1" dirty="0" err="1">
                <a:latin typeface="Cambria" panose="02040503050406030204" pitchFamily="18" charset="0"/>
              </a:rPr>
              <a:t>Lasofoxifene</a:t>
            </a:r>
            <a:r>
              <a:rPr lang="en-US" sz="3600" b="1" dirty="0">
                <a:latin typeface="Cambria" panose="02040503050406030204" pitchFamily="18" charset="0"/>
              </a:rPr>
              <a:t> + </a:t>
            </a:r>
            <a:r>
              <a:rPr lang="en-US" sz="3600" b="1" dirty="0" err="1">
                <a:latin typeface="Cambria" panose="02040503050406030204" pitchFamily="18" charset="0"/>
              </a:rPr>
              <a:t>palbociclib</a:t>
            </a:r>
            <a:r>
              <a:rPr lang="en-US" sz="3600" b="1" dirty="0">
                <a:latin typeface="Cambria" panose="02040503050406030204" pitchFamily="18" charset="0"/>
              </a:rPr>
              <a:t> combination reduces tumor cell proliferation</a:t>
            </a:r>
          </a:p>
        </p:txBody>
      </p:sp>
      <p:pic>
        <p:nvPicPr>
          <p:cNvPr id="145" name="Picture 144">
            <a:extLst>
              <a:ext uri="{FF2B5EF4-FFF2-40B4-BE49-F238E27FC236}">
                <a16:creationId xmlns:a16="http://schemas.microsoft.com/office/drawing/2014/main" id="{B396E1EB-17EF-E14A-8840-845D8E07D154}"/>
              </a:ext>
            </a:extLst>
          </p:cNvPr>
          <p:cNvPicPr>
            <a:picLocks noChangeAspect="1"/>
          </p:cNvPicPr>
          <p:nvPr/>
        </p:nvPicPr>
        <p:blipFill rotWithShape="1">
          <a:blip r:embed="rId58"/>
          <a:srcRect t="9679"/>
          <a:stretch/>
        </p:blipFill>
        <p:spPr>
          <a:xfrm>
            <a:off x="18745200" y="30411620"/>
            <a:ext cx="4032162" cy="4463635"/>
          </a:xfrm>
          <a:prstGeom prst="rect">
            <a:avLst/>
          </a:prstGeom>
        </p:spPr>
      </p:pic>
      <p:sp>
        <p:nvSpPr>
          <p:cNvPr id="147" name="TextBox 146">
            <a:extLst>
              <a:ext uri="{FF2B5EF4-FFF2-40B4-BE49-F238E27FC236}">
                <a16:creationId xmlns:a16="http://schemas.microsoft.com/office/drawing/2014/main" id="{AD843D50-4E9B-8140-8B68-A673A19A252C}"/>
              </a:ext>
            </a:extLst>
          </p:cNvPr>
          <p:cNvSpPr txBox="1"/>
          <p:nvPr/>
        </p:nvSpPr>
        <p:spPr>
          <a:xfrm>
            <a:off x="36551990" y="22383104"/>
            <a:ext cx="6545056" cy="369332"/>
          </a:xfrm>
          <a:prstGeom prst="rect">
            <a:avLst/>
          </a:prstGeom>
          <a:noFill/>
        </p:spPr>
        <p:txBody>
          <a:bodyPr wrap="square">
            <a:spAutoFit/>
          </a:bodyPr>
          <a:lstStyle/>
          <a:p>
            <a:pPr defTabSz="914353" eaLnBrk="1" fontAlgn="auto" hangingPunct="1">
              <a:spcBef>
                <a:spcPts val="0"/>
              </a:spcBef>
              <a:spcAft>
                <a:spcPts val="0"/>
              </a:spcAft>
            </a:pPr>
            <a:r>
              <a:rPr lang="en-US" sz="1800" dirty="0">
                <a:solidFill>
                  <a:prstClr val="black"/>
                </a:solidFill>
                <a:latin typeface="Cambria" panose="02040503050406030204" pitchFamily="18" charset="0"/>
                <a:ea typeface=""/>
                <a:cs typeface=""/>
              </a:rPr>
              <a:t>Intraductal injection of ~250,000 cells in glands 4 and 9.</a:t>
            </a:r>
          </a:p>
        </p:txBody>
      </p:sp>
      <p:pic>
        <p:nvPicPr>
          <p:cNvPr id="149" name="Picture 148">
            <a:extLst>
              <a:ext uri="{FF2B5EF4-FFF2-40B4-BE49-F238E27FC236}">
                <a16:creationId xmlns:a16="http://schemas.microsoft.com/office/drawing/2014/main" id="{5C598423-1682-644B-AC99-DB81572193F1}"/>
              </a:ext>
            </a:extLst>
          </p:cNvPr>
          <p:cNvPicPr>
            <a:picLocks noChangeAspect="1"/>
          </p:cNvPicPr>
          <p:nvPr/>
        </p:nvPicPr>
        <p:blipFill>
          <a:blip r:embed="rId59"/>
          <a:stretch>
            <a:fillRect/>
          </a:stretch>
        </p:blipFill>
        <p:spPr>
          <a:xfrm>
            <a:off x="22872700" y="29339428"/>
            <a:ext cx="2120900" cy="2743200"/>
          </a:xfrm>
          <a:prstGeom prst="rect">
            <a:avLst/>
          </a:prstGeom>
          <a:ln>
            <a:solidFill>
              <a:srgbClr val="00B0F0"/>
            </a:solidFill>
          </a:ln>
        </p:spPr>
      </p:pic>
      <p:pic>
        <p:nvPicPr>
          <p:cNvPr id="150" name="Picture 149">
            <a:extLst>
              <a:ext uri="{FF2B5EF4-FFF2-40B4-BE49-F238E27FC236}">
                <a16:creationId xmlns:a16="http://schemas.microsoft.com/office/drawing/2014/main" id="{DBB1CBBD-F828-8546-B668-59634F2E135A}"/>
              </a:ext>
            </a:extLst>
          </p:cNvPr>
          <p:cNvPicPr>
            <a:picLocks noChangeAspect="1"/>
          </p:cNvPicPr>
          <p:nvPr/>
        </p:nvPicPr>
        <p:blipFill rotWithShape="1">
          <a:blip r:embed="rId60"/>
          <a:srcRect t="8961" r="34244"/>
          <a:stretch/>
        </p:blipFill>
        <p:spPr>
          <a:xfrm>
            <a:off x="26346632" y="29187775"/>
            <a:ext cx="4514368" cy="5968569"/>
          </a:xfrm>
          <a:prstGeom prst="rect">
            <a:avLst/>
          </a:prstGeom>
        </p:spPr>
      </p:pic>
      <p:sp>
        <p:nvSpPr>
          <p:cNvPr id="152" name="TextBox 151">
            <a:extLst>
              <a:ext uri="{FF2B5EF4-FFF2-40B4-BE49-F238E27FC236}">
                <a16:creationId xmlns:a16="http://schemas.microsoft.com/office/drawing/2014/main" id="{46CBEC52-179E-8B46-9F57-486820627640}"/>
              </a:ext>
            </a:extLst>
          </p:cNvPr>
          <p:cNvSpPr txBox="1"/>
          <p:nvPr/>
        </p:nvSpPr>
        <p:spPr>
          <a:xfrm>
            <a:off x="18445232" y="24821677"/>
            <a:ext cx="452368" cy="584775"/>
          </a:xfrm>
          <a:prstGeom prst="rect">
            <a:avLst/>
          </a:prstGeom>
          <a:noFill/>
        </p:spPr>
        <p:txBody>
          <a:bodyPr wrap="none" rtlCol="0">
            <a:spAutoFit/>
          </a:bodyPr>
          <a:lstStyle/>
          <a:p>
            <a:r>
              <a:rPr lang="en-US" sz="3200" b="1" dirty="0">
                <a:latin typeface="Cambria" panose="02040503050406030204" pitchFamily="18" charset="0"/>
              </a:rPr>
              <a:t>A</a:t>
            </a:r>
          </a:p>
        </p:txBody>
      </p:sp>
      <p:sp>
        <p:nvSpPr>
          <p:cNvPr id="153" name="TextBox 152">
            <a:extLst>
              <a:ext uri="{FF2B5EF4-FFF2-40B4-BE49-F238E27FC236}">
                <a16:creationId xmlns:a16="http://schemas.microsoft.com/office/drawing/2014/main" id="{3D5F7782-27C9-A143-B1C5-F6577A362C12}"/>
              </a:ext>
            </a:extLst>
          </p:cNvPr>
          <p:cNvSpPr txBox="1"/>
          <p:nvPr/>
        </p:nvSpPr>
        <p:spPr>
          <a:xfrm>
            <a:off x="18445232" y="29580080"/>
            <a:ext cx="452368" cy="584775"/>
          </a:xfrm>
          <a:prstGeom prst="rect">
            <a:avLst/>
          </a:prstGeom>
          <a:noFill/>
        </p:spPr>
        <p:txBody>
          <a:bodyPr wrap="none" rtlCol="0">
            <a:spAutoFit/>
          </a:bodyPr>
          <a:lstStyle/>
          <a:p>
            <a:r>
              <a:rPr lang="en-US" sz="3200" b="1" dirty="0">
                <a:latin typeface="Cambria" panose="02040503050406030204" pitchFamily="18" charset="0"/>
              </a:rPr>
              <a:t>B</a:t>
            </a:r>
          </a:p>
        </p:txBody>
      </p:sp>
      <p:sp>
        <p:nvSpPr>
          <p:cNvPr id="154" name="TextBox 153">
            <a:extLst>
              <a:ext uri="{FF2B5EF4-FFF2-40B4-BE49-F238E27FC236}">
                <a16:creationId xmlns:a16="http://schemas.microsoft.com/office/drawing/2014/main" id="{BAACBF09-19A4-ED45-938E-6EDC5BD681D1}"/>
              </a:ext>
            </a:extLst>
          </p:cNvPr>
          <p:cNvSpPr txBox="1"/>
          <p:nvPr/>
        </p:nvSpPr>
        <p:spPr>
          <a:xfrm>
            <a:off x="26706892" y="29580079"/>
            <a:ext cx="420308" cy="584775"/>
          </a:xfrm>
          <a:prstGeom prst="rect">
            <a:avLst/>
          </a:prstGeom>
          <a:noFill/>
        </p:spPr>
        <p:txBody>
          <a:bodyPr wrap="none" rtlCol="0">
            <a:spAutoFit/>
          </a:bodyPr>
          <a:lstStyle/>
          <a:p>
            <a:r>
              <a:rPr lang="en-US" sz="3200" b="1" dirty="0">
                <a:latin typeface="Cambria" panose="02040503050406030204" pitchFamily="18" charset="0"/>
              </a:rPr>
              <a:t>C</a:t>
            </a:r>
          </a:p>
        </p:txBody>
      </p:sp>
      <p:sp>
        <p:nvSpPr>
          <p:cNvPr id="155" name="TextBox 154">
            <a:extLst>
              <a:ext uri="{FF2B5EF4-FFF2-40B4-BE49-F238E27FC236}">
                <a16:creationId xmlns:a16="http://schemas.microsoft.com/office/drawing/2014/main" id="{67ED90DD-9698-A24B-8D1B-65D8BDFF986D}"/>
              </a:ext>
            </a:extLst>
          </p:cNvPr>
          <p:cNvSpPr txBox="1"/>
          <p:nvPr/>
        </p:nvSpPr>
        <p:spPr>
          <a:xfrm>
            <a:off x="18804869" y="35202872"/>
            <a:ext cx="14494531" cy="2554545"/>
          </a:xfrm>
          <a:prstGeom prst="rect">
            <a:avLst/>
          </a:prstGeom>
          <a:noFill/>
        </p:spPr>
        <p:txBody>
          <a:bodyPr wrap="square" rtlCol="0">
            <a:spAutoFit/>
          </a:bodyPr>
          <a:lstStyle/>
          <a:p>
            <a:r>
              <a:rPr lang="en-US" sz="3200" b="1" dirty="0">
                <a:latin typeface="Cambria" panose="02040503050406030204" pitchFamily="18" charset="0"/>
              </a:rPr>
              <a:t>Fig 3: A</a:t>
            </a:r>
            <a:r>
              <a:rPr lang="en-US" sz="3200" dirty="0">
                <a:latin typeface="Cambria" panose="02040503050406030204" pitchFamily="18" charset="0"/>
              </a:rPr>
              <a:t>, IHC staining of mammary glands with Ki67 antibody showing overall lower percentage of proliferation in the </a:t>
            </a:r>
            <a:r>
              <a:rPr lang="en-US" sz="3200" dirty="0" err="1">
                <a:latin typeface="Cambria" panose="02040503050406030204" pitchFamily="18" charset="0"/>
              </a:rPr>
              <a:t>letrozole+laso+palbo</a:t>
            </a:r>
            <a:r>
              <a:rPr lang="en-US" sz="3200" dirty="0">
                <a:latin typeface="Cambria" panose="02040503050406030204" pitchFamily="18" charset="0"/>
              </a:rPr>
              <a:t> group. </a:t>
            </a:r>
            <a:r>
              <a:rPr lang="en-US" sz="3200" b="1" dirty="0">
                <a:latin typeface="Cambria" panose="02040503050406030204" pitchFamily="18" charset="0"/>
              </a:rPr>
              <a:t> B &amp; C</a:t>
            </a:r>
            <a:r>
              <a:rPr lang="en-US" sz="3200" dirty="0">
                <a:latin typeface="Cambria" panose="02040503050406030204" pitchFamily="18" charset="0"/>
              </a:rPr>
              <a:t>, Box plot representing the quantification of the Ki67 percent. Insert box plot comparing </a:t>
            </a:r>
            <a:r>
              <a:rPr lang="en-US" sz="3200" dirty="0" err="1">
                <a:latin typeface="Cambria" panose="02040503050406030204" pitchFamily="18" charset="0"/>
              </a:rPr>
              <a:t>veh</a:t>
            </a:r>
            <a:r>
              <a:rPr lang="en-US" sz="3200" dirty="0">
                <a:latin typeface="Cambria" panose="02040503050406030204" pitchFamily="18" charset="0"/>
              </a:rPr>
              <a:t> to letrozole treatment group. P values are calculated by one way </a:t>
            </a:r>
            <a:r>
              <a:rPr lang="en-US" sz="3200" dirty="0" err="1">
                <a:latin typeface="Cambria" panose="02040503050406030204" pitchFamily="18" charset="0"/>
              </a:rPr>
              <a:t>Anova</a:t>
            </a:r>
            <a:r>
              <a:rPr lang="en-US" sz="3200" dirty="0">
                <a:latin typeface="Cambria" panose="02040503050406030204" pitchFamily="18" charset="0"/>
              </a:rPr>
              <a:t> *p&lt;0.05, **p&lt;0.001, N=3 to 6 mice</a:t>
            </a:r>
          </a:p>
        </p:txBody>
      </p:sp>
      <p:pic>
        <p:nvPicPr>
          <p:cNvPr id="160" name="Picture 159">
            <a:extLst>
              <a:ext uri="{FF2B5EF4-FFF2-40B4-BE49-F238E27FC236}">
                <a16:creationId xmlns:a16="http://schemas.microsoft.com/office/drawing/2014/main" id="{CB34A358-2520-FD4C-8F48-988B326827B8}"/>
              </a:ext>
            </a:extLst>
          </p:cNvPr>
          <p:cNvPicPr>
            <a:picLocks noChangeAspect="1"/>
          </p:cNvPicPr>
          <p:nvPr/>
        </p:nvPicPr>
        <p:blipFill rotWithShape="1">
          <a:blip r:embed="rId61"/>
          <a:srcRect t="9581"/>
          <a:stretch/>
        </p:blipFill>
        <p:spPr>
          <a:xfrm>
            <a:off x="42378035" y="7011760"/>
            <a:ext cx="7456765" cy="8200965"/>
          </a:xfrm>
          <a:prstGeom prst="rect">
            <a:avLst/>
          </a:prstGeom>
        </p:spPr>
      </p:pic>
      <p:pic>
        <p:nvPicPr>
          <p:cNvPr id="161" name="Picture 160">
            <a:extLst>
              <a:ext uri="{FF2B5EF4-FFF2-40B4-BE49-F238E27FC236}">
                <a16:creationId xmlns:a16="http://schemas.microsoft.com/office/drawing/2014/main" id="{11234C39-5E38-E74A-9A83-791236B15451}"/>
              </a:ext>
            </a:extLst>
          </p:cNvPr>
          <p:cNvPicPr>
            <a:picLocks noChangeAspect="1"/>
          </p:cNvPicPr>
          <p:nvPr/>
        </p:nvPicPr>
        <p:blipFill rotWithShape="1">
          <a:blip r:embed="rId62"/>
          <a:srcRect t="8258"/>
          <a:stretch/>
        </p:blipFill>
        <p:spPr>
          <a:xfrm>
            <a:off x="34290000" y="5992525"/>
            <a:ext cx="7475067" cy="8792881"/>
          </a:xfrm>
          <a:prstGeom prst="rect">
            <a:avLst/>
          </a:prstGeom>
        </p:spPr>
      </p:pic>
      <p:sp>
        <p:nvSpPr>
          <p:cNvPr id="162" name="TextBox 161">
            <a:extLst>
              <a:ext uri="{FF2B5EF4-FFF2-40B4-BE49-F238E27FC236}">
                <a16:creationId xmlns:a16="http://schemas.microsoft.com/office/drawing/2014/main" id="{43E9A25A-6129-764B-BF5A-B9ABCD97A05A}"/>
              </a:ext>
            </a:extLst>
          </p:cNvPr>
          <p:cNvSpPr txBox="1"/>
          <p:nvPr/>
        </p:nvSpPr>
        <p:spPr>
          <a:xfrm>
            <a:off x="34216550" y="4281455"/>
            <a:ext cx="14156414" cy="646331"/>
          </a:xfrm>
          <a:prstGeom prst="rect">
            <a:avLst/>
          </a:prstGeom>
          <a:noFill/>
        </p:spPr>
        <p:txBody>
          <a:bodyPr wrap="square" rtlCol="0">
            <a:spAutoFit/>
          </a:bodyPr>
          <a:lstStyle/>
          <a:p>
            <a:r>
              <a:rPr lang="en-US" sz="3600" b="1" dirty="0" err="1">
                <a:latin typeface="Cambria" panose="02040503050406030204" pitchFamily="18" charset="0"/>
              </a:rPr>
              <a:t>Lasofoxifene</a:t>
            </a:r>
            <a:r>
              <a:rPr lang="en-US" sz="3600" b="1" dirty="0">
                <a:latin typeface="Cambria" panose="02040503050406030204" pitchFamily="18" charset="0"/>
              </a:rPr>
              <a:t> + </a:t>
            </a:r>
            <a:r>
              <a:rPr lang="en-US" sz="3600" b="1" dirty="0" err="1">
                <a:latin typeface="Cambria" panose="02040503050406030204" pitchFamily="18" charset="0"/>
              </a:rPr>
              <a:t>palbociclib</a:t>
            </a:r>
            <a:r>
              <a:rPr lang="en-US" sz="3600" b="1" dirty="0">
                <a:latin typeface="Cambria" panose="02040503050406030204" pitchFamily="18" charset="0"/>
              </a:rPr>
              <a:t> combination reduces bone metastasis</a:t>
            </a:r>
          </a:p>
        </p:txBody>
      </p:sp>
      <p:sp>
        <p:nvSpPr>
          <p:cNvPr id="164" name="TextBox 163">
            <a:extLst>
              <a:ext uri="{FF2B5EF4-FFF2-40B4-BE49-F238E27FC236}">
                <a16:creationId xmlns:a16="http://schemas.microsoft.com/office/drawing/2014/main" id="{51C5FEAA-8EC4-AC4D-B3F0-1D2ACD2E6A5B}"/>
              </a:ext>
            </a:extLst>
          </p:cNvPr>
          <p:cNvSpPr txBox="1"/>
          <p:nvPr/>
        </p:nvSpPr>
        <p:spPr>
          <a:xfrm>
            <a:off x="34266817" y="5794375"/>
            <a:ext cx="452368" cy="584775"/>
          </a:xfrm>
          <a:prstGeom prst="rect">
            <a:avLst/>
          </a:prstGeom>
          <a:noFill/>
        </p:spPr>
        <p:txBody>
          <a:bodyPr wrap="none" rtlCol="0">
            <a:spAutoFit/>
          </a:bodyPr>
          <a:lstStyle/>
          <a:p>
            <a:r>
              <a:rPr lang="en-US" sz="3200" b="1" dirty="0">
                <a:latin typeface="Cambria" panose="02040503050406030204" pitchFamily="18" charset="0"/>
              </a:rPr>
              <a:t>A</a:t>
            </a:r>
          </a:p>
        </p:txBody>
      </p:sp>
      <p:sp>
        <p:nvSpPr>
          <p:cNvPr id="165" name="TextBox 164">
            <a:extLst>
              <a:ext uri="{FF2B5EF4-FFF2-40B4-BE49-F238E27FC236}">
                <a16:creationId xmlns:a16="http://schemas.microsoft.com/office/drawing/2014/main" id="{2652C1F1-C1BA-0345-9E17-680C1E64765E}"/>
              </a:ext>
            </a:extLst>
          </p:cNvPr>
          <p:cNvSpPr txBox="1"/>
          <p:nvPr/>
        </p:nvSpPr>
        <p:spPr>
          <a:xfrm>
            <a:off x="42824263" y="5794375"/>
            <a:ext cx="452368" cy="584775"/>
          </a:xfrm>
          <a:prstGeom prst="rect">
            <a:avLst/>
          </a:prstGeom>
          <a:noFill/>
        </p:spPr>
        <p:txBody>
          <a:bodyPr wrap="none" rtlCol="0">
            <a:spAutoFit/>
          </a:bodyPr>
          <a:lstStyle/>
          <a:p>
            <a:r>
              <a:rPr lang="en-US" sz="3200" b="1" dirty="0">
                <a:latin typeface="Cambria" panose="02040503050406030204" pitchFamily="18" charset="0"/>
              </a:rPr>
              <a:t>B</a:t>
            </a:r>
          </a:p>
        </p:txBody>
      </p:sp>
      <p:sp>
        <p:nvSpPr>
          <p:cNvPr id="166" name="TextBox 165">
            <a:extLst>
              <a:ext uri="{FF2B5EF4-FFF2-40B4-BE49-F238E27FC236}">
                <a16:creationId xmlns:a16="http://schemas.microsoft.com/office/drawing/2014/main" id="{B2BD5561-065F-DA42-A027-2AE0073AFE16}"/>
              </a:ext>
            </a:extLst>
          </p:cNvPr>
          <p:cNvSpPr txBox="1"/>
          <p:nvPr/>
        </p:nvSpPr>
        <p:spPr>
          <a:xfrm>
            <a:off x="35294621" y="15860307"/>
            <a:ext cx="14156414" cy="1569660"/>
          </a:xfrm>
          <a:prstGeom prst="rect">
            <a:avLst/>
          </a:prstGeom>
          <a:noFill/>
        </p:spPr>
        <p:txBody>
          <a:bodyPr wrap="square" rtlCol="0">
            <a:spAutoFit/>
          </a:bodyPr>
          <a:lstStyle/>
          <a:p>
            <a:r>
              <a:rPr lang="en-US" sz="3200" b="1" dirty="0">
                <a:latin typeface="Cambria" panose="02040503050406030204" pitchFamily="18" charset="0"/>
              </a:rPr>
              <a:t>Fig 4: A&amp;B</a:t>
            </a:r>
            <a:r>
              <a:rPr lang="en-US" sz="3200" dirty="0">
                <a:latin typeface="Cambria" panose="02040503050406030204" pitchFamily="18" charset="0"/>
              </a:rPr>
              <a:t>, Box plot representing average radiance of bones measured ex-vivo in a </a:t>
            </a:r>
            <a:r>
              <a:rPr lang="en-US" sz="3200" dirty="0" err="1">
                <a:latin typeface="Cambria" panose="02040503050406030204" pitchFamily="18" charset="0"/>
              </a:rPr>
              <a:t>Xenogen</a:t>
            </a:r>
            <a:r>
              <a:rPr lang="en-US" sz="3200" dirty="0">
                <a:latin typeface="Cambria" panose="02040503050406030204" pitchFamily="18" charset="0"/>
              </a:rPr>
              <a:t> IVIS imager. P values are calculated by one way </a:t>
            </a:r>
            <a:r>
              <a:rPr lang="en-US" sz="3200" dirty="0" err="1">
                <a:latin typeface="Cambria" panose="02040503050406030204" pitchFamily="18" charset="0"/>
              </a:rPr>
              <a:t>Anova</a:t>
            </a:r>
            <a:r>
              <a:rPr lang="en-US" sz="3200" dirty="0">
                <a:latin typeface="Cambria" panose="02040503050406030204" pitchFamily="18" charset="0"/>
              </a:rPr>
              <a:t> *p&lt;0.05, N=6-12 bones</a:t>
            </a:r>
          </a:p>
        </p:txBody>
      </p:sp>
      <p:sp>
        <p:nvSpPr>
          <p:cNvPr id="167" name="TextBox 166">
            <a:extLst>
              <a:ext uri="{FF2B5EF4-FFF2-40B4-BE49-F238E27FC236}">
                <a16:creationId xmlns:a16="http://schemas.microsoft.com/office/drawing/2014/main" id="{8F98C37F-72C1-6D4E-BD1F-08C110D4E2D0}"/>
              </a:ext>
            </a:extLst>
          </p:cNvPr>
          <p:cNvSpPr txBox="1"/>
          <p:nvPr/>
        </p:nvSpPr>
        <p:spPr>
          <a:xfrm>
            <a:off x="9457415" y="4137109"/>
            <a:ext cx="184731" cy="1631216"/>
          </a:xfrm>
          <a:prstGeom prst="rect">
            <a:avLst/>
          </a:prstGeom>
          <a:noFill/>
        </p:spPr>
        <p:txBody>
          <a:bodyPr wrap="none" rtlCol="0">
            <a:spAutoFit/>
          </a:bodyPr>
          <a:lstStyle/>
          <a:p>
            <a:endParaRPr lang="en-US" dirty="0"/>
          </a:p>
        </p:txBody>
      </p:sp>
      <p:sp>
        <p:nvSpPr>
          <p:cNvPr id="168" name="TextBox 167">
            <a:extLst>
              <a:ext uri="{FF2B5EF4-FFF2-40B4-BE49-F238E27FC236}">
                <a16:creationId xmlns:a16="http://schemas.microsoft.com/office/drawing/2014/main" id="{E8079F1E-4881-BB48-B0FC-2F78D0501A28}"/>
              </a:ext>
            </a:extLst>
          </p:cNvPr>
          <p:cNvSpPr txBox="1"/>
          <p:nvPr/>
        </p:nvSpPr>
        <p:spPr>
          <a:xfrm>
            <a:off x="34216550" y="28934729"/>
            <a:ext cx="16667361" cy="6432530"/>
          </a:xfrm>
          <a:prstGeom prst="rect">
            <a:avLst/>
          </a:prstGeom>
          <a:noFill/>
        </p:spPr>
        <p:txBody>
          <a:bodyPr wrap="square" rtlCol="0" anchor="t">
            <a:spAutoFit/>
          </a:bodyPr>
          <a:lstStyle/>
          <a:p>
            <a:r>
              <a:rPr lang="en-US" sz="4400" b="1" dirty="0">
                <a:latin typeface="Cambria" panose="02040503050406030204" pitchFamily="18" charset="0"/>
              </a:rPr>
              <a:t>Conclusions</a:t>
            </a:r>
          </a:p>
          <a:p>
            <a:endParaRPr lang="en-US" sz="4400" b="1" dirty="0">
              <a:latin typeface="Cambria" panose="02040503050406030204" pitchFamily="18" charset="0"/>
            </a:endParaRPr>
          </a:p>
          <a:p>
            <a:pPr marL="571500" indent="-571500">
              <a:buFont typeface="Arial" panose="020B0604020202020204" pitchFamily="34" charset="0"/>
              <a:buChar char="•"/>
            </a:pPr>
            <a:r>
              <a:rPr lang="en-US" sz="3600" dirty="0" err="1">
                <a:latin typeface="Cambria" panose="02040503050406030204" pitchFamily="18" charset="0"/>
              </a:rPr>
              <a:t>Lasofoxifene</a:t>
            </a:r>
            <a:r>
              <a:rPr lang="en-US" sz="3600" dirty="0">
                <a:latin typeface="Cambria" panose="02040503050406030204" pitchFamily="18" charset="0"/>
              </a:rPr>
              <a:t> alone or in combination with </a:t>
            </a:r>
            <a:r>
              <a:rPr lang="en-US" sz="3600" dirty="0" err="1">
                <a:latin typeface="Cambria" panose="02040503050406030204" pitchFamily="18" charset="0"/>
              </a:rPr>
              <a:t>palbociclib</a:t>
            </a:r>
            <a:r>
              <a:rPr lang="en-US" sz="3600" dirty="0">
                <a:latin typeface="Cambria" panose="02040503050406030204" pitchFamily="18" charset="0"/>
              </a:rPr>
              <a:t> inhibits primary tumor growth in a model of AI resistant breast cancer.</a:t>
            </a:r>
          </a:p>
          <a:p>
            <a:pPr marL="571500" indent="-571500">
              <a:buFont typeface="Arial" panose="020B0604020202020204" pitchFamily="34" charset="0"/>
              <a:buChar char="•"/>
            </a:pPr>
            <a:endParaRPr lang="en-US" sz="3600" dirty="0">
              <a:latin typeface="Cambria" panose="02040503050406030204" pitchFamily="18" charset="0"/>
            </a:endParaRPr>
          </a:p>
          <a:p>
            <a:pPr marL="571500" indent="-571500">
              <a:buFont typeface="Arial" panose="020B0604020202020204" pitchFamily="34" charset="0"/>
              <a:buChar char="•"/>
            </a:pPr>
            <a:r>
              <a:rPr lang="en-US" sz="3600" dirty="0">
                <a:latin typeface="Cambria" panose="02040503050406030204" pitchFamily="18" charset="0"/>
              </a:rPr>
              <a:t>The combination of </a:t>
            </a:r>
            <a:r>
              <a:rPr lang="en-US" sz="3600" dirty="0" err="1">
                <a:latin typeface="Cambria" panose="02040503050406030204" pitchFamily="18" charset="0"/>
              </a:rPr>
              <a:t>lasofoxifene</a:t>
            </a:r>
            <a:r>
              <a:rPr lang="en-US" sz="3600" dirty="0">
                <a:latin typeface="Cambria" panose="02040503050406030204" pitchFamily="18" charset="0"/>
              </a:rPr>
              <a:t> with </a:t>
            </a:r>
            <a:r>
              <a:rPr lang="en-US" sz="3600" dirty="0" err="1">
                <a:latin typeface="Cambria" panose="02040503050406030204" pitchFamily="18" charset="0"/>
              </a:rPr>
              <a:t>palbociclib</a:t>
            </a:r>
            <a:r>
              <a:rPr lang="en-US" sz="3600" dirty="0">
                <a:latin typeface="Cambria" panose="02040503050406030204" pitchFamily="18" charset="0"/>
              </a:rPr>
              <a:t> reduces tumor cell proliferation.</a:t>
            </a:r>
          </a:p>
          <a:p>
            <a:pPr marL="571500" indent="-571500">
              <a:buFont typeface="Arial" panose="020B0604020202020204" pitchFamily="34" charset="0"/>
              <a:buChar char="•"/>
            </a:pPr>
            <a:endParaRPr lang="en-US" sz="3600" dirty="0">
              <a:latin typeface="Cambria" panose="02040503050406030204" pitchFamily="18" charset="0"/>
            </a:endParaRPr>
          </a:p>
          <a:p>
            <a:pPr marL="571500" indent="-571500">
              <a:buFont typeface="Arial" panose="020B0604020202020204" pitchFamily="34" charset="0"/>
              <a:buChar char="•"/>
            </a:pPr>
            <a:r>
              <a:rPr lang="en-US" sz="3600" dirty="0" err="1">
                <a:latin typeface="Cambria" panose="02040503050406030204" pitchFamily="18" charset="0"/>
              </a:rPr>
              <a:t>Lasofoxifene</a:t>
            </a:r>
            <a:r>
              <a:rPr lang="en-US" sz="3600" dirty="0">
                <a:latin typeface="Cambria" panose="02040503050406030204" pitchFamily="18" charset="0"/>
              </a:rPr>
              <a:t> + </a:t>
            </a:r>
            <a:r>
              <a:rPr lang="en-US" sz="3600" dirty="0" err="1">
                <a:latin typeface="Cambria" panose="02040503050406030204" pitchFamily="18" charset="0"/>
              </a:rPr>
              <a:t>palbociclib</a:t>
            </a:r>
            <a:r>
              <a:rPr lang="en-US" sz="3600" dirty="0">
                <a:latin typeface="Cambria" panose="02040503050406030204" pitchFamily="18" charset="0"/>
              </a:rPr>
              <a:t> decreases metastasis to the bone.</a:t>
            </a:r>
          </a:p>
          <a:p>
            <a:pPr marL="571500" indent="-571500">
              <a:buFont typeface="Arial" panose="020B0604020202020204" pitchFamily="34" charset="0"/>
              <a:buChar char="•"/>
            </a:pPr>
            <a:endParaRPr lang="en-US" sz="3600" dirty="0">
              <a:latin typeface="Cambria" panose="02040503050406030204" pitchFamily="18" charset="0"/>
            </a:endParaRPr>
          </a:p>
          <a:p>
            <a:pPr marL="571500" indent="-571500">
              <a:buFont typeface="Arial" panose="020B0604020202020204" pitchFamily="34" charset="0"/>
              <a:buChar char="•"/>
            </a:pPr>
            <a:r>
              <a:rPr lang="en-US" sz="3600" dirty="0" err="1">
                <a:latin typeface="Cambria" panose="02040503050406030204" pitchFamily="18" charset="0"/>
              </a:rPr>
              <a:t>Lasofoxifene</a:t>
            </a:r>
            <a:r>
              <a:rPr lang="en-US" sz="3600" dirty="0">
                <a:latin typeface="Cambria" panose="02040503050406030204" pitchFamily="18" charset="0"/>
              </a:rPr>
              <a:t> +/- Palbociclib is a promising therapy for AI resistant breast cancer.</a:t>
            </a:r>
          </a:p>
          <a:p>
            <a:endParaRPr lang="en-US" sz="3600" dirty="0">
              <a:latin typeface="Cambria" panose="02040503050406030204" pitchFamily="18" charset="0"/>
            </a:endParaRPr>
          </a:p>
        </p:txBody>
      </p:sp>
      <p:sp>
        <p:nvSpPr>
          <p:cNvPr id="171" name="TextBox 170">
            <a:extLst>
              <a:ext uri="{FF2B5EF4-FFF2-40B4-BE49-F238E27FC236}">
                <a16:creationId xmlns:a16="http://schemas.microsoft.com/office/drawing/2014/main" id="{DA06C5EC-02F1-F149-81D9-532AA70E27C3}"/>
              </a:ext>
            </a:extLst>
          </p:cNvPr>
          <p:cNvSpPr txBox="1"/>
          <p:nvPr/>
        </p:nvSpPr>
        <p:spPr>
          <a:xfrm>
            <a:off x="34441140" y="35306704"/>
            <a:ext cx="16667361" cy="1938992"/>
          </a:xfrm>
          <a:prstGeom prst="rect">
            <a:avLst/>
          </a:prstGeom>
          <a:noFill/>
        </p:spPr>
        <p:txBody>
          <a:bodyPr wrap="square" rtlCol="0" anchor="t">
            <a:spAutoFit/>
          </a:bodyPr>
          <a:lstStyle/>
          <a:p>
            <a:r>
              <a:rPr lang="en-US" sz="2400" b="1" dirty="0">
                <a:latin typeface="Cambria" panose="02040503050406030204" pitchFamily="18" charset="0"/>
              </a:rPr>
              <a:t>Acknowledgments</a:t>
            </a:r>
            <a:endParaRPr lang="en-US" sz="2400" dirty="0">
              <a:latin typeface="Cambria" panose="02040503050406030204" pitchFamily="18" charset="0"/>
            </a:endParaRPr>
          </a:p>
          <a:p>
            <a:r>
              <a:rPr lang="en-US" sz="2400" dirty="0">
                <a:latin typeface="Cambria" panose="02040503050406030204" pitchFamily="18" charset="0"/>
              </a:rPr>
              <a:t>MCF7 LTLT were kindly provided by Dr </a:t>
            </a:r>
            <a:r>
              <a:rPr lang="en-US" sz="2400" dirty="0" err="1">
                <a:latin typeface="Cambria" panose="02040503050406030204" pitchFamily="18" charset="0"/>
              </a:rPr>
              <a:t>Tekmal</a:t>
            </a:r>
            <a:r>
              <a:rPr lang="en-US" sz="2400" dirty="0">
                <a:latin typeface="Cambria" panose="02040503050406030204" pitchFamily="18" charset="0"/>
              </a:rPr>
              <a:t> San Antonio TX. </a:t>
            </a:r>
          </a:p>
          <a:p>
            <a:r>
              <a:rPr lang="en-US" sz="2400" dirty="0">
                <a:latin typeface="Cambria" panose="02040503050406030204" pitchFamily="18" charset="0"/>
              </a:rPr>
              <a:t>Histology was performed by the Human Tissue Resource Center at university of Chicago</a:t>
            </a:r>
          </a:p>
          <a:p>
            <a:r>
              <a:rPr lang="en-US" sz="2400" dirty="0">
                <a:latin typeface="Cambria" panose="02040503050406030204" pitchFamily="18" charset="0"/>
              </a:rPr>
              <a:t>Imaging was performed at the small imaging facility at the University of Chicago</a:t>
            </a:r>
          </a:p>
          <a:p>
            <a:r>
              <a:rPr lang="en-US" sz="2400" dirty="0">
                <a:latin typeface="Cambria" panose="02040503050406030204" pitchFamily="18" charset="0"/>
              </a:rPr>
              <a:t>Mouse housing and treatment was performed at the Animal Resource Center at the University of Chicago</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22933</TotalTime>
  <Words>872</Words>
  <Application>Microsoft Macintosh PowerPoint</Application>
  <PresentationFormat>Custom</PresentationFormat>
  <Paragraphs>106</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Cambria</vt:lpstr>
      <vt:lpstr>Office Theme</vt:lpstr>
      <vt:lpstr>PowerPoint Presentation</vt:lpstr>
    </vt:vector>
  </TitlesOfParts>
  <Company>The University of Chicago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Muriel Laine</dc:creator>
  <cp:lastModifiedBy>Barry Komm</cp:lastModifiedBy>
  <cp:revision>422</cp:revision>
  <dcterms:created xsi:type="dcterms:W3CDTF">2011-05-30T15:05:47Z</dcterms:created>
  <dcterms:modified xsi:type="dcterms:W3CDTF">2021-11-11T13:18:35Z</dcterms:modified>
</cp:coreProperties>
</file>